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09"/>
  </p:notesMasterIdLst>
  <p:sldIdLst>
    <p:sldId id="2142532436" r:id="rId3"/>
    <p:sldId id="2147472443" r:id="rId4"/>
    <p:sldId id="2147472523" r:id="rId5"/>
    <p:sldId id="2147472484" r:id="rId6"/>
    <p:sldId id="2147472547" r:id="rId7"/>
    <p:sldId id="2147472548" r:id="rId8"/>
    <p:sldId id="2147472549" r:id="rId9"/>
    <p:sldId id="2147472522" r:id="rId10"/>
    <p:sldId id="2142532430" r:id="rId11"/>
    <p:sldId id="2142532432" r:id="rId12"/>
    <p:sldId id="2142532433" r:id="rId13"/>
    <p:sldId id="2142532434" r:id="rId14"/>
    <p:sldId id="2142532438" r:id="rId15"/>
    <p:sldId id="2142532435" r:id="rId16"/>
    <p:sldId id="2147472535" r:id="rId17"/>
    <p:sldId id="2142532439" r:id="rId18"/>
    <p:sldId id="2147472485" r:id="rId19"/>
    <p:sldId id="2147472507" r:id="rId20"/>
    <p:sldId id="2147472561" r:id="rId21"/>
    <p:sldId id="2142532429" r:id="rId22"/>
    <p:sldId id="2147472564" r:id="rId23"/>
    <p:sldId id="2147472562" r:id="rId24"/>
    <p:sldId id="2147472563" r:id="rId25"/>
    <p:sldId id="2147472447" r:id="rId26"/>
    <p:sldId id="2147472466" r:id="rId27"/>
    <p:sldId id="2147472463" r:id="rId28"/>
    <p:sldId id="2147472448" r:id="rId29"/>
    <p:sldId id="2147472449" r:id="rId30"/>
    <p:sldId id="2147472559" r:id="rId31"/>
    <p:sldId id="2147472510" r:id="rId32"/>
    <p:sldId id="2147472511" r:id="rId33"/>
    <p:sldId id="2147472512" r:id="rId34"/>
    <p:sldId id="2142532442" r:id="rId35"/>
    <p:sldId id="2142532443" r:id="rId36"/>
    <p:sldId id="2147472489" r:id="rId37"/>
    <p:sldId id="2147472534" r:id="rId38"/>
    <p:sldId id="2147472483" r:id="rId39"/>
    <p:sldId id="2147472514" r:id="rId40"/>
    <p:sldId id="2147472462" r:id="rId41"/>
    <p:sldId id="2147472459" r:id="rId42"/>
    <p:sldId id="2147472533" r:id="rId43"/>
    <p:sldId id="2147472482" r:id="rId44"/>
    <p:sldId id="2147472546" r:id="rId45"/>
    <p:sldId id="2147472490" r:id="rId46"/>
    <p:sldId id="2147472491" r:id="rId47"/>
    <p:sldId id="2147472492" r:id="rId48"/>
    <p:sldId id="2147472536" r:id="rId49"/>
    <p:sldId id="2147472519" r:id="rId50"/>
    <p:sldId id="2147472532" r:id="rId51"/>
    <p:sldId id="2147472455" r:id="rId52"/>
    <p:sldId id="2147472516" r:id="rId53"/>
    <p:sldId id="2147472452" r:id="rId54"/>
    <p:sldId id="2147472566" r:id="rId55"/>
    <p:sldId id="2147472567" r:id="rId56"/>
    <p:sldId id="2147472565" r:id="rId57"/>
    <p:sldId id="2147472476" r:id="rId58"/>
    <p:sldId id="2147472478" r:id="rId59"/>
    <p:sldId id="2147472468" r:id="rId60"/>
    <p:sldId id="2147472508" r:id="rId61"/>
    <p:sldId id="2147472509" r:id="rId62"/>
    <p:sldId id="2147472477" r:id="rId63"/>
    <p:sldId id="2147472501" r:id="rId64"/>
    <p:sldId id="2142532451" r:id="rId65"/>
    <p:sldId id="2147472568" r:id="rId66"/>
    <p:sldId id="2147472537" r:id="rId67"/>
    <p:sldId id="2147472496" r:id="rId68"/>
    <p:sldId id="2147472531" r:id="rId69"/>
    <p:sldId id="2142532453" r:id="rId70"/>
    <p:sldId id="2142532454" r:id="rId71"/>
    <p:sldId id="2142532455" r:id="rId72"/>
    <p:sldId id="2142532456" r:id="rId73"/>
    <p:sldId id="2147472530" r:id="rId74"/>
    <p:sldId id="2147472503" r:id="rId75"/>
    <p:sldId id="2147472551" r:id="rId76"/>
    <p:sldId id="2147472529" r:id="rId77"/>
    <p:sldId id="2147472552" r:id="rId78"/>
    <p:sldId id="2147472553" r:id="rId79"/>
    <p:sldId id="2147472554" r:id="rId80"/>
    <p:sldId id="2147472555" r:id="rId81"/>
    <p:sldId id="2147472528" r:id="rId82"/>
    <p:sldId id="2147472538" r:id="rId83"/>
    <p:sldId id="2147472517" r:id="rId84"/>
    <p:sldId id="2147472557" r:id="rId85"/>
    <p:sldId id="2147472527" r:id="rId86"/>
    <p:sldId id="2147472550" r:id="rId87"/>
    <p:sldId id="2147472526" r:id="rId88"/>
    <p:sldId id="2142532446" r:id="rId89"/>
    <p:sldId id="2142532447" r:id="rId90"/>
    <p:sldId id="2142532425" r:id="rId91"/>
    <p:sldId id="2142532428" r:id="rId92"/>
    <p:sldId id="2142532449" r:id="rId93"/>
    <p:sldId id="2142532450" r:id="rId94"/>
    <p:sldId id="2142532445" r:id="rId95"/>
    <p:sldId id="2142532448" r:id="rId96"/>
    <p:sldId id="2147472525" r:id="rId97"/>
    <p:sldId id="2147472486" r:id="rId98"/>
    <p:sldId id="2147472488" r:id="rId99"/>
    <p:sldId id="2142532437" r:id="rId100"/>
    <p:sldId id="2147472467" r:id="rId101"/>
    <p:sldId id="2147472558" r:id="rId102"/>
    <p:sldId id="2147472560" r:id="rId103"/>
    <p:sldId id="2147472539" r:id="rId104"/>
    <p:sldId id="2147472454" r:id="rId105"/>
    <p:sldId id="2142532459" r:id="rId106"/>
    <p:sldId id="2147472540" r:id="rId107"/>
    <p:sldId id="2142532457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F3D6C88C-360C-4CD0-90B5-07C0ED897ABE}">
          <p14:sldIdLst>
            <p14:sldId id="2142532436"/>
            <p14:sldId id="2147472443"/>
            <p14:sldId id="2147472523"/>
            <p14:sldId id="2147472484"/>
            <p14:sldId id="2147472547"/>
            <p14:sldId id="2147472548"/>
            <p14:sldId id="2147472549"/>
            <p14:sldId id="2147472522"/>
          </p14:sldIdLst>
        </p14:section>
        <p14:section name="Quickstarts" id="{B47A2212-F14F-43AE-A2AB-85D8A1799331}">
          <p14:sldIdLst>
            <p14:sldId id="2142532430"/>
            <p14:sldId id="2142532432"/>
            <p14:sldId id="2142532433"/>
            <p14:sldId id="2142532434"/>
          </p14:sldIdLst>
        </p14:section>
        <p14:section name="Tutorials" id="{6E9A6278-2C57-4719-863C-4C3EC87C843D}">
          <p14:sldIdLst>
            <p14:sldId id="2142532438"/>
            <p14:sldId id="2142532435"/>
          </p14:sldIdLst>
        </p14:section>
        <p14:section name="Cost Optimization" id="{FF62033C-72D3-4D24-AD38-053062A7F6B6}">
          <p14:sldIdLst>
            <p14:sldId id="2147472535"/>
          </p14:sldIdLst>
        </p14:section>
        <p14:section name="Architecture" id="{41B2495F-FCED-4176-864E-DFB9C436D81B}">
          <p14:sldIdLst>
            <p14:sldId id="2142532439"/>
            <p14:sldId id="2147472485"/>
            <p14:sldId id="2147472507"/>
            <p14:sldId id="2147472561"/>
            <p14:sldId id="2142532429"/>
            <p14:sldId id="2147472564"/>
            <p14:sldId id="2147472562"/>
            <p14:sldId id="2147472563"/>
            <p14:sldId id="2147472447"/>
            <p14:sldId id="2147472466"/>
            <p14:sldId id="2147472463"/>
            <p14:sldId id="2147472448"/>
            <p14:sldId id="2147472449"/>
            <p14:sldId id="2147472559"/>
            <p14:sldId id="2147472510"/>
            <p14:sldId id="2147472511"/>
            <p14:sldId id="2147472512"/>
            <p14:sldId id="2142532442"/>
            <p14:sldId id="2142532443"/>
            <p14:sldId id="2147472489"/>
          </p14:sldIdLst>
        </p14:section>
        <p14:section name="Private Cloud infrastructure" id="{D8302C8F-AE34-438D-8EA5-1C78768276F3}">
          <p14:sldIdLst>
            <p14:sldId id="2147472534"/>
            <p14:sldId id="2147472483"/>
            <p14:sldId id="2147472514"/>
            <p14:sldId id="2147472462"/>
            <p14:sldId id="2147472459"/>
          </p14:sldIdLst>
        </p14:section>
        <p14:section name="Security" id="{9DE68973-3FAB-4BF2-9156-ECC1C58DB9D5}">
          <p14:sldIdLst>
            <p14:sldId id="2147472533"/>
            <p14:sldId id="2147472482"/>
            <p14:sldId id="2147472546"/>
            <p14:sldId id="2147472490"/>
            <p14:sldId id="2147472491"/>
            <p14:sldId id="2147472492"/>
            <p14:sldId id="2147472536"/>
            <p14:sldId id="2147472519"/>
          </p14:sldIdLst>
        </p14:section>
        <p14:section name="Networking" id="{BFB93507-DB41-48BD-8911-9567EC34BA11}">
          <p14:sldIdLst>
            <p14:sldId id="2147472532"/>
            <p14:sldId id="2147472455"/>
            <p14:sldId id="2147472516"/>
            <p14:sldId id="2147472452"/>
            <p14:sldId id="2147472566"/>
            <p14:sldId id="2147472567"/>
            <p14:sldId id="2147472565"/>
            <p14:sldId id="2147472476"/>
            <p14:sldId id="2147472478"/>
            <p14:sldId id="2147472468"/>
            <p14:sldId id="2147472508"/>
            <p14:sldId id="2147472509"/>
            <p14:sldId id="2147472477"/>
            <p14:sldId id="2147472501"/>
            <p14:sldId id="2142532451"/>
            <p14:sldId id="2147472568"/>
            <p14:sldId id="2147472537"/>
            <p14:sldId id="2147472496"/>
          </p14:sldIdLst>
        </p14:section>
        <p14:section name="Migrate workloads" id="{EB9D69C3-9028-44E0-A57D-BA4A4A9CE2A8}">
          <p14:sldIdLst>
            <p14:sldId id="2147472531"/>
            <p14:sldId id="2142532453"/>
            <p14:sldId id="2142532454"/>
            <p14:sldId id="2142532455"/>
            <p14:sldId id="2142532456"/>
          </p14:sldIdLst>
        </p14:section>
        <p14:section name="Virtual machines" id="{ED4AC50A-049A-49CA-9F5F-73CC530D0670}">
          <p14:sldIdLst>
            <p14:sldId id="2147472530"/>
            <p14:sldId id="2147472503"/>
            <p14:sldId id="2147472551"/>
          </p14:sldIdLst>
        </p14:section>
        <p14:section name="Virtual Desktop Infrastructure" id="{E5ED0D86-E43A-417F-83ED-86BD4FFC2EBE}">
          <p14:sldIdLst>
            <p14:sldId id="2147472529"/>
            <p14:sldId id="2147472552"/>
            <p14:sldId id="2147472553"/>
            <p14:sldId id="2147472554"/>
            <p14:sldId id="2147472555"/>
          </p14:sldIdLst>
        </p14:section>
        <p14:section name="Storage" id="{F707004F-5761-4C9C-AC4D-70C2E48CD5D3}">
          <p14:sldIdLst>
            <p14:sldId id="2147472528"/>
            <p14:sldId id="2147472538"/>
            <p14:sldId id="2147472517"/>
            <p14:sldId id="2147472557"/>
          </p14:sldIdLst>
        </p14:section>
        <p14:section name="Backup and recovery" id="{E2530B45-5AEE-4C27-ABE6-F8A606E4E839}">
          <p14:sldIdLst>
            <p14:sldId id="2147472527"/>
            <p14:sldId id="2147472550"/>
          </p14:sldIdLst>
        </p14:section>
        <p14:section name="Disaster recovery" id="{54E7291A-7C07-43FE-905F-31A41DE5A78D}">
          <p14:sldIdLst>
            <p14:sldId id="2147472526"/>
            <p14:sldId id="2142532446"/>
            <p14:sldId id="2142532447"/>
            <p14:sldId id="2142532425"/>
            <p14:sldId id="2142532428"/>
            <p14:sldId id="2142532449"/>
            <p14:sldId id="2142532450"/>
            <p14:sldId id="2142532445"/>
            <p14:sldId id="2142532448"/>
          </p14:sldIdLst>
        </p14:section>
        <p14:section name="Operations and monitoring" id="{1FB1F988-CA50-434C-AEA4-F21D768796DD}">
          <p14:sldIdLst>
            <p14:sldId id="2147472525"/>
            <p14:sldId id="2147472486"/>
            <p14:sldId id="2147472488"/>
          </p14:sldIdLst>
        </p14:section>
        <p14:section name="Infrastructure automation and management" id="{49D85CFF-F426-40DD-8DA3-D197FBB63F35}">
          <p14:sldIdLst>
            <p14:sldId id="2142532437"/>
            <p14:sldId id="2147472467"/>
            <p14:sldId id="2147472558"/>
            <p14:sldId id="2147472560"/>
            <p14:sldId id="2147472539"/>
            <p14:sldId id="2147472454"/>
          </p14:sldIdLst>
        </p14:section>
        <p14:section name="Resources" id="{B455EEE4-A70D-42E1-929E-298CE8D22B99}">
          <p14:sldIdLst>
            <p14:sldId id="2142532459"/>
            <p14:sldId id="2147472540"/>
            <p14:sldId id="21425324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F4898C-4706-4074-98F7-83DE13D94920}" v="112" dt="2024-12-04T15:26:55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9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6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007B-4404-4B07-B657-30F9754A30A6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D0F32-AE28-4010-9F73-62B888B06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4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jp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8FFD-BB04-A284-56FF-355D75E07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6B104-05BF-3CE8-AEA8-7064FF934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A94CF-34B9-6491-83DC-2CEA0936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FF091-0E97-ED37-B883-0048AD88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00D36-5A80-138F-20C0-2EB1C632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1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3411-850B-7B69-1C87-C08088A7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69E4E-7DF0-C1AF-1DA8-A790D4F3C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69B7A-3EF0-E13E-4959-2A52F356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9A4C2-A19D-B60E-BBF4-25C47610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F3DC3-BE1E-6F04-C933-3B371F7E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0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82A24-E19D-51A5-1792-538733050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71F29-4E2E-7E17-3DE7-9A04F3D70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5DFBD-58B2-9566-C9A3-AD2E6BC2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2472-0933-5042-CA64-C8A68A92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DAA74-DC1D-A45A-D2F1-C3B612BD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0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8ED-1531-486A-A671-D18711B478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0779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2807B7-DE13-4A56-9011-FC9C05D3A5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775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BD0CECEE-6379-4C70-9283-AA40D8233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27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E4EC594C-8F1D-403A-BD67-16F41EF06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Two people looking at a computer screen&#10;">
            <a:extLst>
              <a:ext uri="{FF2B5EF4-FFF2-40B4-BE49-F238E27FC236}">
                <a16:creationId xmlns:a16="http://schemas.microsoft.com/office/drawing/2014/main" id="{C8E48462-410F-4BD4-912C-73CAF94C1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57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Two people looking at a computer screen&#10;">
            <a:extLst>
              <a:ext uri="{FF2B5EF4-FFF2-40B4-BE49-F238E27FC236}">
                <a16:creationId xmlns:a16="http://schemas.microsoft.com/office/drawing/2014/main" id="{67AE355B-EFD6-4F9B-9647-C3AD81D2CB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9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D9A5DB06-CA2E-42DD-BF08-BFDF9AEDDE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1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7363045C-53D3-46A4-A40D-1AB2A5D42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D8D-6FFA-726E-7572-29C9B9C3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BEAF-60AC-4717-4022-0A08C517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5F7A9-97AC-AE1B-2C1D-67D96A7B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C318A-329A-CC53-9A6F-EF91D659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7EE93-4B68-CDD4-2634-B490A883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81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17248A80-2E58-49E8-9230-E05FE2C79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9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649BB261-65DE-4F53-B8F8-DCF2647A3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A person sitting at a table with a computer in front of a window&#10;">
            <a:extLst>
              <a:ext uri="{FF2B5EF4-FFF2-40B4-BE49-F238E27FC236}">
                <a16:creationId xmlns:a16="http://schemas.microsoft.com/office/drawing/2014/main" id="{01E92E01-7732-4AD0-928A-10630D0CA6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11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sitting at a table with a computer in front of a window&#10;">
            <a:extLst>
              <a:ext uri="{FF2B5EF4-FFF2-40B4-BE49-F238E27FC236}">
                <a16:creationId xmlns:a16="http://schemas.microsoft.com/office/drawing/2014/main" id="{8E02C7C9-5ACE-4046-8576-3941E415F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850ED6A-DB92-4C7A-94EE-B879BEC0D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42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09F1E86-46AC-4579-ABA5-73E3B4CAE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sitting in front of a computer with Teams screen.&#10;">
            <a:extLst>
              <a:ext uri="{FF2B5EF4-FFF2-40B4-BE49-F238E27FC236}">
                <a16:creationId xmlns:a16="http://schemas.microsoft.com/office/drawing/2014/main" id="{DEF4BC1C-CD11-499D-885F-8149F24F32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93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9" name="Picture 8" descr="A person sitting in front of a computer with Teams screen.&#10;">
            <a:extLst>
              <a:ext uri="{FF2B5EF4-FFF2-40B4-BE49-F238E27FC236}">
                <a16:creationId xmlns:a16="http://schemas.microsoft.com/office/drawing/2014/main" id="{369E485D-C017-4A9F-81AE-E784F9BCE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wind turbine farm.">
            <a:extLst>
              <a:ext uri="{FF2B5EF4-FFF2-40B4-BE49-F238E27FC236}">
                <a16:creationId xmlns:a16="http://schemas.microsoft.com/office/drawing/2014/main" id="{F0B1500B-EDA6-44EE-AF52-9962FE1DD9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4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wind turbine farm.">
            <a:extLst>
              <a:ext uri="{FF2B5EF4-FFF2-40B4-BE49-F238E27FC236}">
                <a16:creationId xmlns:a16="http://schemas.microsoft.com/office/drawing/2014/main" id="{70DA8B1C-E4AF-4CA8-BF31-E791527952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3C1-73CF-8DF0-0EEE-733DBAC7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F07CC-E3AE-8C88-3B51-0899A0FDD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92D7-578E-B698-635A-AD3BF9C3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4471F-B932-DD3F-F7CD-8B3C1835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873A8-4344-711D-EA6F-92C4C1B9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18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Woman wearing HoloLens working on an engine.">
            <a:extLst>
              <a:ext uri="{FF2B5EF4-FFF2-40B4-BE49-F238E27FC236}">
                <a16:creationId xmlns:a16="http://schemas.microsoft.com/office/drawing/2014/main" id="{BC372F5E-C876-4BD8-B197-2E434E224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754" r="1359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38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6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Manufacturing factory floor&#10;">
            <a:extLst>
              <a:ext uri="{FF2B5EF4-FFF2-40B4-BE49-F238E27FC236}">
                <a16:creationId xmlns:a16="http://schemas.microsoft.com/office/drawing/2014/main" id="{C52474CA-14F8-447F-8510-9655A1FB4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4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Manufacturing factory floor&#10;">
            <a:extLst>
              <a:ext uri="{FF2B5EF4-FFF2-40B4-BE49-F238E27FC236}">
                <a16:creationId xmlns:a16="http://schemas.microsoft.com/office/drawing/2014/main" id="{72229B92-1061-467C-BBD4-04315CCF2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using a computer and wearing a mask.&#10;&#10;">
            <a:extLst>
              <a:ext uri="{FF2B5EF4-FFF2-40B4-BE49-F238E27FC236}">
                <a16:creationId xmlns:a16="http://schemas.microsoft.com/office/drawing/2014/main" id="{3109D5BE-75B0-4E15-ADD2-856974AF53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46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using a computer and wearing a mask.&#10;&#10;">
            <a:extLst>
              <a:ext uri="{FF2B5EF4-FFF2-40B4-BE49-F238E27FC236}">
                <a16:creationId xmlns:a16="http://schemas.microsoft.com/office/drawing/2014/main" id="{424B57D9-0EA9-433A-8C9F-A17ECA59B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6175A18B-905D-4056-B614-2BFA55FC41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8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3E93AB52-8A13-4D82-B7E6-29564B592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holding a tablet computer in an office building.&#10;">
            <a:extLst>
              <a:ext uri="{FF2B5EF4-FFF2-40B4-BE49-F238E27FC236}">
                <a16:creationId xmlns:a16="http://schemas.microsoft.com/office/drawing/2014/main" id="{D7852733-E3B5-4796-B95A-BB483403D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7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A person holding a tablet computer in an office building.&#10;">
            <a:extLst>
              <a:ext uri="{FF2B5EF4-FFF2-40B4-BE49-F238E27FC236}">
                <a16:creationId xmlns:a16="http://schemas.microsoft.com/office/drawing/2014/main" id="{1626BE3D-2164-45CB-B2DD-5B09710F2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BEAE-5B70-CE1B-2BF7-5522886E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5E7F9-380D-0AF7-F056-687444827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3A7C9-0087-89DB-A938-38BCD839C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35B2E-AA38-DBFA-24EC-E351140B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ACD75-CF6B-F2E6-6049-892571EB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1088B-FD87-4FD2-EF5C-933F5857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806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 descr="Two people meeting in a conference room with masks.">
            <a:extLst>
              <a:ext uri="{FF2B5EF4-FFF2-40B4-BE49-F238E27FC236}">
                <a16:creationId xmlns:a16="http://schemas.microsoft.com/office/drawing/2014/main" id="{91AEBA32-8F63-4E43-B52B-77647C7CA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3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Two people meeting in a conference room with masks.">
            <a:extLst>
              <a:ext uri="{FF2B5EF4-FFF2-40B4-BE49-F238E27FC236}">
                <a16:creationId xmlns:a16="http://schemas.microsoft.com/office/drawing/2014/main" id="{2AF824F0-A593-43FD-8AF6-E775620142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7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1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39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44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64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73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58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76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3120-821A-2966-D99E-BC38BFD2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51B02-F023-3D34-BD28-2DDA1267E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01985-F692-FDAE-AB3B-6CEECF86B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9E086-C0D5-A6E5-7A55-25C7169E9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C5110-9896-2F6D-E4D0-44A7422E4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8F1F24-0E5B-D752-F149-2713F446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C7921-FA01-C424-1604-8FDF9207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49A40-EF7D-3B66-04B8-F7C07D42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33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75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83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26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30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86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84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421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iagona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745737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C256F-5E96-4FBB-9716-7513A1C6274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120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1" pos="2993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67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onal Right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745738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329700E-8602-48B7-B5D9-EEDEF089043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3FC06-DEAF-44A6-AE44-1424370CF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0141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5ACBF0"/>
          </p15:clr>
        </p15:guide>
        <p15:guide id="6" pos="33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C632-D3AD-78FE-761F-FEC79481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79C9F-94EC-8877-97FD-F4D888FB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561AA-057E-9D5D-050F-FF7EEF66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1E0D6-1608-9B9B-409B-8EBCE531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793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99352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0412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05307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065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35950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46413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5305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06043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9791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8567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0FE51-F187-46DD-7FB3-76EC3575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B0C5C-1390-5896-4953-7E969786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1F3E2-2495-3F04-9F87-8DD667DF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169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2003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260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7958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7664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443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29138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548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6564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609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247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0DCD-3D71-18F3-AB2A-8123A28A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362C6-C19D-BCE2-DC91-E1751A30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58D25-1EE1-3DF8-E0B1-A8F75DCA2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DC3CD-CD38-E789-F5BD-FD3FE99B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44218-8391-6314-716C-7B406DB4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4C04-6F60-95A7-42B3-27175298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0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26227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6469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9370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1350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518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79667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3076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2728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251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84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0959-2A56-714C-587E-654FF64F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7F879-E59F-CFC2-1C7F-998D1F386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65A66-7349-AD45-21D8-1FE65E535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5E59E-E01A-DCA0-A461-E7D4ACDF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BCCC7-E028-BBA5-A0DA-A83202B33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E7F1D-8938-0F92-FEAB-917BA964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589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1221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D2204-858D-759A-8E7E-73EDE03E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A164-1139-162D-974C-5D9460168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B2A27-C8E5-4839-D950-C4F9E10AF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196CE-674F-4A24-A79E-D8F4A6206123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B6387-D14D-8DB7-6FE1-316C99E9F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D3DF4-72E3-1EE2-C664-FC7C0FC27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3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5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148.png"/><Relationship Id="rId12" Type="http://schemas.openxmlformats.org/officeDocument/2006/relationships/image" Target="../media/image93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92.png"/><Relationship Id="rId5" Type="http://schemas.openxmlformats.org/officeDocument/2006/relationships/image" Target="../media/image40.png"/><Relationship Id="rId10" Type="http://schemas.openxmlformats.org/officeDocument/2006/relationships/image" Target="../media/image72.emf"/><Relationship Id="rId4" Type="http://schemas.openxmlformats.org/officeDocument/2006/relationships/image" Target="../media/image39.svg"/><Relationship Id="rId9" Type="http://schemas.openxmlformats.org/officeDocument/2006/relationships/image" Target="../media/image4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78.png"/><Relationship Id="rId18" Type="http://schemas.openxmlformats.org/officeDocument/2006/relationships/image" Target="../media/image48.png"/><Relationship Id="rId26" Type="http://schemas.openxmlformats.org/officeDocument/2006/relationships/image" Target="../media/image62.png"/><Relationship Id="rId3" Type="http://schemas.openxmlformats.org/officeDocument/2006/relationships/image" Target="../media/image38.png"/><Relationship Id="rId21" Type="http://schemas.openxmlformats.org/officeDocument/2006/relationships/image" Target="../media/image51.svg"/><Relationship Id="rId7" Type="http://schemas.openxmlformats.org/officeDocument/2006/relationships/image" Target="../media/image148.png"/><Relationship Id="rId12" Type="http://schemas.openxmlformats.org/officeDocument/2006/relationships/image" Target="../media/image93.svg"/><Relationship Id="rId17" Type="http://schemas.openxmlformats.org/officeDocument/2006/relationships/image" Target="../media/image47.png"/><Relationship Id="rId25" Type="http://schemas.openxmlformats.org/officeDocument/2006/relationships/image" Target="../media/image55.svg"/><Relationship Id="rId2" Type="http://schemas.openxmlformats.org/officeDocument/2006/relationships/image" Target="../media/image35.png"/><Relationship Id="rId16" Type="http://schemas.openxmlformats.org/officeDocument/2006/relationships/image" Target="../media/image46.sv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92.png"/><Relationship Id="rId24" Type="http://schemas.openxmlformats.org/officeDocument/2006/relationships/image" Target="../media/image54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23" Type="http://schemas.openxmlformats.org/officeDocument/2006/relationships/image" Target="../media/image53.svg"/><Relationship Id="rId10" Type="http://schemas.openxmlformats.org/officeDocument/2006/relationships/image" Target="../media/image72.emf"/><Relationship Id="rId19" Type="http://schemas.openxmlformats.org/officeDocument/2006/relationships/image" Target="../media/image49.svg"/><Relationship Id="rId4" Type="http://schemas.openxmlformats.org/officeDocument/2006/relationships/image" Target="../media/image39.svg"/><Relationship Id="rId9" Type="http://schemas.openxmlformats.org/officeDocument/2006/relationships/image" Target="../media/image43.png"/><Relationship Id="rId14" Type="http://schemas.openxmlformats.org/officeDocument/2006/relationships/image" Target="../media/image79.svg"/><Relationship Id="rId22" Type="http://schemas.openxmlformats.org/officeDocument/2006/relationships/image" Target="../media/image5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18" Type="http://schemas.openxmlformats.org/officeDocument/2006/relationships/image" Target="../media/image148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150.png"/><Relationship Id="rId2" Type="http://schemas.openxmlformats.org/officeDocument/2006/relationships/image" Target="../media/image69.png"/><Relationship Id="rId16" Type="http://schemas.openxmlformats.org/officeDocument/2006/relationships/image" Target="../media/image14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19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7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78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86.jpeg"/><Relationship Id="rId5" Type="http://schemas.openxmlformats.org/officeDocument/2006/relationships/image" Target="../media/image60.png"/><Relationship Id="rId15" Type="http://schemas.openxmlformats.org/officeDocument/2006/relationships/image" Target="../media/image40.png"/><Relationship Id="rId10" Type="http://schemas.openxmlformats.org/officeDocument/2006/relationships/image" Target="../media/image46.svg"/><Relationship Id="rId4" Type="http://schemas.openxmlformats.org/officeDocument/2006/relationships/image" Target="../media/image67.svg"/><Relationship Id="rId9" Type="http://schemas.openxmlformats.org/officeDocument/2006/relationships/image" Target="../media/image45.png"/><Relationship Id="rId1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0.png"/><Relationship Id="rId18" Type="http://schemas.openxmlformats.org/officeDocument/2006/relationships/image" Target="../media/image83.png"/><Relationship Id="rId26" Type="http://schemas.openxmlformats.org/officeDocument/2006/relationships/image" Target="../media/image42.png"/><Relationship Id="rId3" Type="http://schemas.openxmlformats.org/officeDocument/2006/relationships/image" Target="../media/image37.svg"/><Relationship Id="rId21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79.svg"/><Relationship Id="rId17" Type="http://schemas.openxmlformats.org/officeDocument/2006/relationships/image" Target="../media/image61.svg"/><Relationship Id="rId25" Type="http://schemas.openxmlformats.org/officeDocument/2006/relationships/image" Target="../media/image88.png"/><Relationship Id="rId2" Type="http://schemas.openxmlformats.org/officeDocument/2006/relationships/image" Target="../media/image36.png"/><Relationship Id="rId16" Type="http://schemas.openxmlformats.org/officeDocument/2006/relationships/image" Target="../media/image60.png"/><Relationship Id="rId20" Type="http://schemas.openxmlformats.org/officeDocument/2006/relationships/image" Target="../media/image85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78.png"/><Relationship Id="rId24" Type="http://schemas.openxmlformats.org/officeDocument/2006/relationships/image" Target="../media/image87.jpeg"/><Relationship Id="rId5" Type="http://schemas.openxmlformats.org/officeDocument/2006/relationships/image" Target="../media/image81.svg"/><Relationship Id="rId15" Type="http://schemas.openxmlformats.org/officeDocument/2006/relationships/image" Target="../media/image82.png"/><Relationship Id="rId23" Type="http://schemas.openxmlformats.org/officeDocument/2006/relationships/image" Target="../media/image86.jpeg"/><Relationship Id="rId28" Type="http://schemas.openxmlformats.org/officeDocument/2006/relationships/image" Target="../media/image44.png"/><Relationship Id="rId10" Type="http://schemas.openxmlformats.org/officeDocument/2006/relationships/image" Target="../media/image46.svg"/><Relationship Id="rId19" Type="http://schemas.openxmlformats.org/officeDocument/2006/relationships/image" Target="../media/image84.png"/><Relationship Id="rId31" Type="http://schemas.openxmlformats.org/officeDocument/2006/relationships/image" Target="../media/image91.png"/><Relationship Id="rId4" Type="http://schemas.openxmlformats.org/officeDocument/2006/relationships/image" Target="../media/image80.png"/><Relationship Id="rId9" Type="http://schemas.openxmlformats.org/officeDocument/2006/relationships/image" Target="../media/image45.png"/><Relationship Id="rId14" Type="http://schemas.openxmlformats.org/officeDocument/2006/relationships/image" Target="../media/image41.svg"/><Relationship Id="rId22" Type="http://schemas.openxmlformats.org/officeDocument/2006/relationships/image" Target="../media/image67.svg"/><Relationship Id="rId27" Type="http://schemas.openxmlformats.org/officeDocument/2006/relationships/image" Target="../media/image43.png"/><Relationship Id="rId30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90.png"/><Relationship Id="rId3" Type="http://schemas.openxmlformats.org/officeDocument/2006/relationships/image" Target="../media/image39.svg"/><Relationship Id="rId21" Type="http://schemas.openxmlformats.org/officeDocument/2006/relationships/image" Target="../media/image68.pn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image" Target="../media/image38.png"/><Relationship Id="rId16" Type="http://schemas.openxmlformats.org/officeDocument/2006/relationships/image" Target="../media/image99.sv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36.png"/><Relationship Id="rId5" Type="http://schemas.openxmlformats.org/officeDocument/2006/relationships/image" Target="../media/image40.png"/><Relationship Id="rId15" Type="http://schemas.openxmlformats.org/officeDocument/2006/relationships/image" Target="../media/image98.png"/><Relationship Id="rId10" Type="http://schemas.openxmlformats.org/officeDocument/2006/relationships/image" Target="../media/image95.svg"/><Relationship Id="rId19" Type="http://schemas.openxmlformats.org/officeDocument/2006/relationships/image" Target="../media/image43.png"/><Relationship Id="rId4" Type="http://schemas.openxmlformats.org/officeDocument/2006/relationships/image" Target="../media/image35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43.png"/><Relationship Id="rId3" Type="http://schemas.openxmlformats.org/officeDocument/2006/relationships/image" Target="../media/image39.svg"/><Relationship Id="rId21" Type="http://schemas.openxmlformats.org/officeDocument/2006/relationships/image" Target="../media/image35.pn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42.png"/><Relationship Id="rId2" Type="http://schemas.openxmlformats.org/officeDocument/2006/relationships/image" Target="../media/image38.png"/><Relationship Id="rId16" Type="http://schemas.openxmlformats.org/officeDocument/2006/relationships/image" Target="../media/image68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100.svg"/><Relationship Id="rId15" Type="http://schemas.openxmlformats.org/officeDocument/2006/relationships/image" Target="../media/image102.svg"/><Relationship Id="rId23" Type="http://schemas.openxmlformats.org/officeDocument/2006/relationships/image" Target="../media/image37.svg"/><Relationship Id="rId10" Type="http://schemas.openxmlformats.org/officeDocument/2006/relationships/image" Target="../media/image96.png"/><Relationship Id="rId19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95.svg"/><Relationship Id="rId14" Type="http://schemas.openxmlformats.org/officeDocument/2006/relationships/image" Target="../media/image101.png"/><Relationship Id="rId2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90.png"/><Relationship Id="rId3" Type="http://schemas.openxmlformats.org/officeDocument/2006/relationships/image" Target="../media/image39.svg"/><Relationship Id="rId21" Type="http://schemas.openxmlformats.org/officeDocument/2006/relationships/image" Target="../media/image35.pn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10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100.svg"/><Relationship Id="rId15" Type="http://schemas.openxmlformats.org/officeDocument/2006/relationships/image" Target="../media/image42.png"/><Relationship Id="rId23" Type="http://schemas.openxmlformats.org/officeDocument/2006/relationships/image" Target="../media/image37.svg"/><Relationship Id="rId10" Type="http://schemas.openxmlformats.org/officeDocument/2006/relationships/image" Target="../media/image96.png"/><Relationship Id="rId19" Type="http://schemas.openxmlformats.org/officeDocument/2006/relationships/image" Target="../media/image101.png"/><Relationship Id="rId4" Type="http://schemas.openxmlformats.org/officeDocument/2006/relationships/image" Target="../media/image40.png"/><Relationship Id="rId9" Type="http://schemas.openxmlformats.org/officeDocument/2006/relationships/image" Target="../media/image95.svg"/><Relationship Id="rId14" Type="http://schemas.openxmlformats.org/officeDocument/2006/relationships/image" Target="../media/image68.png"/><Relationship Id="rId2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90.png"/><Relationship Id="rId3" Type="http://schemas.openxmlformats.org/officeDocument/2006/relationships/image" Target="../media/image39.svg"/><Relationship Id="rId21" Type="http://schemas.openxmlformats.org/officeDocument/2006/relationships/image" Target="../media/image102.sv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100.svg"/><Relationship Id="rId15" Type="http://schemas.openxmlformats.org/officeDocument/2006/relationships/image" Target="../media/image42.png"/><Relationship Id="rId23" Type="http://schemas.openxmlformats.org/officeDocument/2006/relationships/image" Target="../media/image37.svg"/><Relationship Id="rId10" Type="http://schemas.openxmlformats.org/officeDocument/2006/relationships/image" Target="../media/image96.png"/><Relationship Id="rId19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95.svg"/><Relationship Id="rId14" Type="http://schemas.openxmlformats.org/officeDocument/2006/relationships/image" Target="../media/image68.png"/><Relationship Id="rId2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1.svg"/><Relationship Id="rId18" Type="http://schemas.openxmlformats.org/officeDocument/2006/relationships/image" Target="../media/image92.png"/><Relationship Id="rId3" Type="http://schemas.openxmlformats.org/officeDocument/2006/relationships/image" Target="../media/image39.svg"/><Relationship Id="rId21" Type="http://schemas.openxmlformats.org/officeDocument/2006/relationships/image" Target="../media/image95.svg"/><Relationship Id="rId7" Type="http://schemas.openxmlformats.org/officeDocument/2006/relationships/image" Target="../media/image66.png"/><Relationship Id="rId12" Type="http://schemas.openxmlformats.org/officeDocument/2006/relationships/image" Target="../media/image40.png"/><Relationship Id="rId17" Type="http://schemas.openxmlformats.org/officeDocument/2006/relationships/image" Target="../media/image68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72.emf"/><Relationship Id="rId5" Type="http://schemas.openxmlformats.org/officeDocument/2006/relationships/image" Target="../media/image36.png"/><Relationship Id="rId15" Type="http://schemas.openxmlformats.org/officeDocument/2006/relationships/image" Target="../media/image90.png"/><Relationship Id="rId10" Type="http://schemas.openxmlformats.org/officeDocument/2006/relationships/image" Target="../media/image61.svg"/><Relationship Id="rId19" Type="http://schemas.openxmlformats.org/officeDocument/2006/relationships/image" Target="../media/image93.svg"/><Relationship Id="rId4" Type="http://schemas.openxmlformats.org/officeDocument/2006/relationships/image" Target="../media/image35.png"/><Relationship Id="rId9" Type="http://schemas.openxmlformats.org/officeDocument/2006/relationships/image" Target="../media/image60.pn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1.svg"/><Relationship Id="rId18" Type="http://schemas.openxmlformats.org/officeDocument/2006/relationships/image" Target="../media/image92.png"/><Relationship Id="rId3" Type="http://schemas.openxmlformats.org/officeDocument/2006/relationships/image" Target="../media/image39.svg"/><Relationship Id="rId21" Type="http://schemas.openxmlformats.org/officeDocument/2006/relationships/image" Target="../media/image95.svg"/><Relationship Id="rId7" Type="http://schemas.openxmlformats.org/officeDocument/2006/relationships/image" Target="../media/image66.png"/><Relationship Id="rId12" Type="http://schemas.openxmlformats.org/officeDocument/2006/relationships/image" Target="../media/image40.png"/><Relationship Id="rId17" Type="http://schemas.openxmlformats.org/officeDocument/2006/relationships/image" Target="../media/image68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72.emf"/><Relationship Id="rId5" Type="http://schemas.openxmlformats.org/officeDocument/2006/relationships/image" Target="../media/image36.png"/><Relationship Id="rId15" Type="http://schemas.openxmlformats.org/officeDocument/2006/relationships/image" Target="../media/image90.png"/><Relationship Id="rId23" Type="http://schemas.openxmlformats.org/officeDocument/2006/relationships/image" Target="../media/image102.svg"/><Relationship Id="rId10" Type="http://schemas.openxmlformats.org/officeDocument/2006/relationships/image" Target="../media/image61.svg"/><Relationship Id="rId19" Type="http://schemas.openxmlformats.org/officeDocument/2006/relationships/image" Target="../media/image93.svg"/><Relationship Id="rId4" Type="http://schemas.openxmlformats.org/officeDocument/2006/relationships/image" Target="../media/image35.png"/><Relationship Id="rId9" Type="http://schemas.openxmlformats.org/officeDocument/2006/relationships/image" Target="../media/image60.png"/><Relationship Id="rId14" Type="http://schemas.openxmlformats.org/officeDocument/2006/relationships/image" Target="../media/image42.png"/><Relationship Id="rId22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18" Type="http://schemas.openxmlformats.org/officeDocument/2006/relationships/image" Target="../media/image79.svg"/><Relationship Id="rId3" Type="http://schemas.openxmlformats.org/officeDocument/2006/relationships/image" Target="../media/image38.png"/><Relationship Id="rId21" Type="http://schemas.openxmlformats.org/officeDocument/2006/relationships/image" Target="../media/image103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5" Type="http://schemas.openxmlformats.org/officeDocument/2006/relationships/image" Target="../media/image106.jpeg"/><Relationship Id="rId2" Type="http://schemas.openxmlformats.org/officeDocument/2006/relationships/image" Target="../media/image35.png"/><Relationship Id="rId16" Type="http://schemas.openxmlformats.org/officeDocument/2006/relationships/image" Target="../media/image46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24" Type="http://schemas.openxmlformats.org/officeDocument/2006/relationships/image" Target="../media/image62.png"/><Relationship Id="rId5" Type="http://schemas.openxmlformats.org/officeDocument/2006/relationships/image" Target="../media/image69.png"/><Relationship Id="rId15" Type="http://schemas.openxmlformats.org/officeDocument/2006/relationships/image" Target="../media/image45.png"/><Relationship Id="rId23" Type="http://schemas.openxmlformats.org/officeDocument/2006/relationships/image" Target="../media/image105.png"/><Relationship Id="rId10" Type="http://schemas.openxmlformats.org/officeDocument/2006/relationships/image" Target="../media/image72.emf"/><Relationship Id="rId19" Type="http://schemas.openxmlformats.org/officeDocument/2006/relationships/image" Target="../media/image66.png"/><Relationship Id="rId4" Type="http://schemas.openxmlformats.org/officeDocument/2006/relationships/image" Target="../media/image39.svg"/><Relationship Id="rId9" Type="http://schemas.openxmlformats.org/officeDocument/2006/relationships/image" Target="../media/image41.svg"/><Relationship Id="rId14" Type="http://schemas.openxmlformats.org/officeDocument/2006/relationships/image" Target="../media/image61.svg"/><Relationship Id="rId22" Type="http://schemas.openxmlformats.org/officeDocument/2006/relationships/image" Target="../media/image10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62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10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7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76.svg"/><Relationship Id="rId30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7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76.svg"/><Relationship Id="rId30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7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76.svg"/><Relationship Id="rId30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5.png"/><Relationship Id="rId7" Type="http://schemas.openxmlformats.org/officeDocument/2006/relationships/image" Target="../media/image10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46.svg"/><Relationship Id="rId9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18" Type="http://schemas.openxmlformats.org/officeDocument/2006/relationships/image" Target="../media/image51.svg"/><Relationship Id="rId26" Type="http://schemas.openxmlformats.org/officeDocument/2006/relationships/image" Target="../media/image59.sv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49.svg"/><Relationship Id="rId20" Type="http://schemas.openxmlformats.org/officeDocument/2006/relationships/image" Target="../media/image53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57.svg"/><Relationship Id="rId32" Type="http://schemas.openxmlformats.org/officeDocument/2006/relationships/image" Target="../media/image65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sv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svg"/><Relationship Id="rId27" Type="http://schemas.openxmlformats.org/officeDocument/2006/relationships/image" Target="../media/image60.png"/><Relationship Id="rId30" Type="http://schemas.openxmlformats.org/officeDocument/2006/relationships/image" Target="../media/image6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78.png"/><Relationship Id="rId18" Type="http://schemas.openxmlformats.org/officeDocument/2006/relationships/image" Target="../media/image75.png"/><Relationship Id="rId3" Type="http://schemas.openxmlformats.org/officeDocument/2006/relationships/image" Target="../media/image38.png"/><Relationship Id="rId21" Type="http://schemas.openxmlformats.org/officeDocument/2006/relationships/image" Target="../media/image101.png"/><Relationship Id="rId7" Type="http://schemas.openxmlformats.org/officeDocument/2006/relationships/image" Target="../media/image60.png"/><Relationship Id="rId12" Type="http://schemas.openxmlformats.org/officeDocument/2006/relationships/image" Target="../media/image46.svg"/><Relationship Id="rId17" Type="http://schemas.openxmlformats.org/officeDocument/2006/relationships/image" Target="../media/image104.svg"/><Relationship Id="rId2" Type="http://schemas.openxmlformats.org/officeDocument/2006/relationships/image" Target="../media/image35.png"/><Relationship Id="rId16" Type="http://schemas.openxmlformats.org/officeDocument/2006/relationships/image" Target="../media/image103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5" Type="http://schemas.openxmlformats.org/officeDocument/2006/relationships/image" Target="../media/image110.png"/><Relationship Id="rId10" Type="http://schemas.openxmlformats.org/officeDocument/2006/relationships/image" Target="../media/image67.svg"/><Relationship Id="rId19" Type="http://schemas.openxmlformats.org/officeDocument/2006/relationships/image" Target="../media/image76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9.svg"/><Relationship Id="rId22" Type="http://schemas.openxmlformats.org/officeDocument/2006/relationships/image" Target="../media/image10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78.png"/><Relationship Id="rId18" Type="http://schemas.openxmlformats.org/officeDocument/2006/relationships/image" Target="../media/image75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12" Type="http://schemas.openxmlformats.org/officeDocument/2006/relationships/image" Target="../media/image46.svg"/><Relationship Id="rId17" Type="http://schemas.openxmlformats.org/officeDocument/2006/relationships/image" Target="../media/image104.svg"/><Relationship Id="rId2" Type="http://schemas.openxmlformats.org/officeDocument/2006/relationships/image" Target="../media/image35.png"/><Relationship Id="rId16" Type="http://schemas.openxmlformats.org/officeDocument/2006/relationships/image" Target="../media/image103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5" Type="http://schemas.openxmlformats.org/officeDocument/2006/relationships/image" Target="../media/image110.png"/><Relationship Id="rId10" Type="http://schemas.openxmlformats.org/officeDocument/2006/relationships/image" Target="../media/image67.svg"/><Relationship Id="rId19" Type="http://schemas.openxmlformats.org/officeDocument/2006/relationships/image" Target="../media/image76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9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45.png"/><Relationship Id="rId18" Type="http://schemas.openxmlformats.org/officeDocument/2006/relationships/image" Target="../media/image75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12" Type="http://schemas.openxmlformats.org/officeDocument/2006/relationships/image" Target="../media/image67.svg"/><Relationship Id="rId17" Type="http://schemas.openxmlformats.org/officeDocument/2006/relationships/image" Target="../media/image110.png"/><Relationship Id="rId2" Type="http://schemas.openxmlformats.org/officeDocument/2006/relationships/image" Target="../media/image35.png"/><Relationship Id="rId16" Type="http://schemas.openxmlformats.org/officeDocument/2006/relationships/image" Target="../media/image104.sv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66.png"/><Relationship Id="rId5" Type="http://schemas.openxmlformats.org/officeDocument/2006/relationships/image" Target="../media/image78.png"/><Relationship Id="rId15" Type="http://schemas.openxmlformats.org/officeDocument/2006/relationships/image" Target="../media/image103.png"/><Relationship Id="rId10" Type="http://schemas.openxmlformats.org/officeDocument/2006/relationships/image" Target="../media/image61.svg"/><Relationship Id="rId19" Type="http://schemas.openxmlformats.org/officeDocument/2006/relationships/image" Target="../media/image76.svg"/><Relationship Id="rId4" Type="http://schemas.openxmlformats.org/officeDocument/2006/relationships/image" Target="../media/image39.svg"/><Relationship Id="rId9" Type="http://schemas.openxmlformats.org/officeDocument/2006/relationships/image" Target="../media/image60.png"/><Relationship Id="rId14" Type="http://schemas.openxmlformats.org/officeDocument/2006/relationships/image" Target="../media/image46.sv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8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8.png"/><Relationship Id="rId18" Type="http://schemas.openxmlformats.org/officeDocument/2006/relationships/image" Target="../media/image95.svg"/><Relationship Id="rId3" Type="http://schemas.openxmlformats.org/officeDocument/2006/relationships/image" Target="../media/image66.png"/><Relationship Id="rId21" Type="http://schemas.openxmlformats.org/officeDocument/2006/relationships/image" Target="../media/image98.png"/><Relationship Id="rId7" Type="http://schemas.openxmlformats.org/officeDocument/2006/relationships/image" Target="../media/image38.png"/><Relationship Id="rId12" Type="http://schemas.openxmlformats.org/officeDocument/2006/relationships/image" Target="../media/image114.png"/><Relationship Id="rId17" Type="http://schemas.openxmlformats.org/officeDocument/2006/relationships/image" Target="../media/image94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92.png"/><Relationship Id="rId10" Type="http://schemas.openxmlformats.org/officeDocument/2006/relationships/image" Target="../media/image112.png"/><Relationship Id="rId19" Type="http://schemas.openxmlformats.org/officeDocument/2006/relationships/image" Target="../media/image96.png"/><Relationship Id="rId4" Type="http://schemas.openxmlformats.org/officeDocument/2006/relationships/image" Target="../media/image67.svg"/><Relationship Id="rId9" Type="http://schemas.openxmlformats.org/officeDocument/2006/relationships/image" Target="../media/image73.png"/><Relationship Id="rId14" Type="http://schemas.openxmlformats.org/officeDocument/2006/relationships/image" Target="../media/image59.svg"/><Relationship Id="rId22" Type="http://schemas.openxmlformats.org/officeDocument/2006/relationships/image" Target="../media/image99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6.png"/><Relationship Id="rId3" Type="http://schemas.openxmlformats.org/officeDocument/2006/relationships/image" Target="../media/image39.svg"/><Relationship Id="rId7" Type="http://schemas.openxmlformats.org/officeDocument/2006/relationships/image" Target="../media/image95.svg"/><Relationship Id="rId12" Type="http://schemas.openxmlformats.org/officeDocument/2006/relationships/image" Target="../media/image115.jpeg"/><Relationship Id="rId2" Type="http://schemas.openxmlformats.org/officeDocument/2006/relationships/image" Target="../media/image38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5" Type="http://schemas.openxmlformats.org/officeDocument/2006/relationships/image" Target="../media/image93.svg"/><Relationship Id="rId15" Type="http://schemas.openxmlformats.org/officeDocument/2006/relationships/image" Target="../media/image117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svg"/><Relationship Id="rId1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5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41.svg"/><Relationship Id="rId5" Type="http://schemas.openxmlformats.org/officeDocument/2006/relationships/image" Target="../media/image60.png"/><Relationship Id="rId10" Type="http://schemas.openxmlformats.org/officeDocument/2006/relationships/image" Target="../media/image40.png"/><Relationship Id="rId4" Type="http://schemas.openxmlformats.org/officeDocument/2006/relationships/image" Target="../media/image67.sv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61.svg"/><Relationship Id="rId12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67.svg"/><Relationship Id="rId14" Type="http://schemas.openxmlformats.org/officeDocument/2006/relationships/image" Target="../media/image6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113.png"/><Relationship Id="rId18" Type="http://schemas.openxmlformats.org/officeDocument/2006/relationships/image" Target="../media/image95.svg"/><Relationship Id="rId3" Type="http://schemas.openxmlformats.org/officeDocument/2006/relationships/image" Target="../media/image66.png"/><Relationship Id="rId21" Type="http://schemas.openxmlformats.org/officeDocument/2006/relationships/image" Target="../media/image98.png"/><Relationship Id="rId7" Type="http://schemas.openxmlformats.org/officeDocument/2006/relationships/image" Target="../media/image38.png"/><Relationship Id="rId12" Type="http://schemas.openxmlformats.org/officeDocument/2006/relationships/image" Target="../media/image112.png"/><Relationship Id="rId17" Type="http://schemas.openxmlformats.org/officeDocument/2006/relationships/image" Target="../media/image94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73.png"/><Relationship Id="rId5" Type="http://schemas.openxmlformats.org/officeDocument/2006/relationships/image" Target="../media/image60.png"/><Relationship Id="rId15" Type="http://schemas.openxmlformats.org/officeDocument/2006/relationships/image" Target="../media/image92.png"/><Relationship Id="rId10" Type="http://schemas.openxmlformats.org/officeDocument/2006/relationships/image" Target="../media/image59.svg"/><Relationship Id="rId19" Type="http://schemas.openxmlformats.org/officeDocument/2006/relationships/image" Target="../media/image96.png"/><Relationship Id="rId4" Type="http://schemas.openxmlformats.org/officeDocument/2006/relationships/image" Target="../media/image67.svg"/><Relationship Id="rId9" Type="http://schemas.openxmlformats.org/officeDocument/2006/relationships/image" Target="../media/image58.png"/><Relationship Id="rId14" Type="http://schemas.openxmlformats.org/officeDocument/2006/relationships/image" Target="../media/image114.png"/><Relationship Id="rId22" Type="http://schemas.openxmlformats.org/officeDocument/2006/relationships/image" Target="../media/image99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89.png"/><Relationship Id="rId3" Type="http://schemas.openxmlformats.org/officeDocument/2006/relationships/image" Target="../media/image60.png"/><Relationship Id="rId21" Type="http://schemas.openxmlformats.org/officeDocument/2006/relationships/image" Target="../media/image44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42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76.sv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75.png"/><Relationship Id="rId10" Type="http://schemas.openxmlformats.org/officeDocument/2006/relationships/image" Target="../media/image67.svg"/><Relationship Id="rId19" Type="http://schemas.openxmlformats.org/officeDocument/2006/relationships/image" Target="../media/image90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5.jpeg"/><Relationship Id="rId3" Type="http://schemas.openxmlformats.org/officeDocument/2006/relationships/image" Target="../media/image39.svg"/><Relationship Id="rId7" Type="http://schemas.openxmlformats.org/officeDocument/2006/relationships/image" Target="../media/image95.svg"/><Relationship Id="rId12" Type="http://schemas.openxmlformats.org/officeDocument/2006/relationships/image" Target="../media/image1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5" Type="http://schemas.openxmlformats.org/officeDocument/2006/relationships/image" Target="../media/image93.sv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svg"/><Relationship Id="rId14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21.png"/><Relationship Id="rId3" Type="http://schemas.openxmlformats.org/officeDocument/2006/relationships/image" Target="../media/image75.png"/><Relationship Id="rId7" Type="http://schemas.openxmlformats.org/officeDocument/2006/relationships/image" Target="../media/image35.png"/><Relationship Id="rId12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67.svg"/><Relationship Id="rId5" Type="http://schemas.openxmlformats.org/officeDocument/2006/relationships/image" Target="../media/image92.png"/><Relationship Id="rId10" Type="http://schemas.openxmlformats.org/officeDocument/2006/relationships/image" Target="../media/image66.png"/><Relationship Id="rId4" Type="http://schemas.openxmlformats.org/officeDocument/2006/relationships/image" Target="../media/image76.svg"/><Relationship Id="rId9" Type="http://schemas.openxmlformats.org/officeDocument/2006/relationships/image" Target="../media/image39.svg"/><Relationship Id="rId14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png"/><Relationship Id="rId18" Type="http://schemas.openxmlformats.org/officeDocument/2006/relationships/image" Target="../media/image40.png"/><Relationship Id="rId26" Type="http://schemas.openxmlformats.org/officeDocument/2006/relationships/image" Target="../media/image92.png"/><Relationship Id="rId3" Type="http://schemas.openxmlformats.org/officeDocument/2006/relationships/image" Target="../media/image60.png"/><Relationship Id="rId21" Type="http://schemas.openxmlformats.org/officeDocument/2006/relationships/image" Target="../media/image89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39.svg"/><Relationship Id="rId25" Type="http://schemas.openxmlformats.org/officeDocument/2006/relationships/image" Target="../media/image68.png"/><Relationship Id="rId33" Type="http://schemas.openxmlformats.org/officeDocument/2006/relationships/image" Target="../media/image99.svg"/><Relationship Id="rId2" Type="http://schemas.openxmlformats.org/officeDocument/2006/relationships/image" Target="../media/image35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9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44.png"/><Relationship Id="rId32" Type="http://schemas.openxmlformats.org/officeDocument/2006/relationships/image" Target="../media/image98.png"/><Relationship Id="rId5" Type="http://schemas.openxmlformats.org/officeDocument/2006/relationships/image" Target="../media/image45.png"/><Relationship Id="rId15" Type="http://schemas.openxmlformats.org/officeDocument/2006/relationships/image" Target="../media/image106.jpeg"/><Relationship Id="rId23" Type="http://schemas.openxmlformats.org/officeDocument/2006/relationships/image" Target="../media/image43.png"/><Relationship Id="rId28" Type="http://schemas.openxmlformats.org/officeDocument/2006/relationships/image" Target="../media/image94.png"/><Relationship Id="rId10" Type="http://schemas.openxmlformats.org/officeDocument/2006/relationships/image" Target="../media/image67.svg"/><Relationship Id="rId19" Type="http://schemas.openxmlformats.org/officeDocument/2006/relationships/image" Target="../media/image41.svg"/><Relationship Id="rId31" Type="http://schemas.openxmlformats.org/officeDocument/2006/relationships/image" Target="../media/image9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62.png"/><Relationship Id="rId22" Type="http://schemas.openxmlformats.org/officeDocument/2006/relationships/image" Target="../media/image90.png"/><Relationship Id="rId27" Type="http://schemas.openxmlformats.org/officeDocument/2006/relationships/image" Target="../media/image93.svg"/><Relationship Id="rId30" Type="http://schemas.openxmlformats.org/officeDocument/2006/relationships/image" Target="../media/image96.png"/><Relationship Id="rId8" Type="http://schemas.openxmlformats.org/officeDocument/2006/relationships/image" Target="../media/image79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63.jpeg"/><Relationship Id="rId12" Type="http://schemas.openxmlformats.org/officeDocument/2006/relationships/image" Target="../media/image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89.png"/><Relationship Id="rId5" Type="http://schemas.openxmlformats.org/officeDocument/2006/relationships/image" Target="../media/image41.svg"/><Relationship Id="rId15" Type="http://schemas.openxmlformats.org/officeDocument/2006/relationships/image" Target="../media/image68.pn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65.png"/><Relationship Id="rId1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39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39.svg"/><Relationship Id="rId7" Type="http://schemas.openxmlformats.org/officeDocument/2006/relationships/image" Target="../media/image6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72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8.png"/><Relationship Id="rId7" Type="http://schemas.openxmlformats.org/officeDocument/2006/relationships/image" Target="../media/image67.sv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5.png"/><Relationship Id="rId10" Type="http://schemas.openxmlformats.org/officeDocument/2006/relationships/image" Target="../media/image42.png"/><Relationship Id="rId4" Type="http://schemas.openxmlformats.org/officeDocument/2006/relationships/image" Target="../media/image39.svg"/><Relationship Id="rId9" Type="http://schemas.openxmlformats.org/officeDocument/2006/relationships/image" Target="../media/image61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23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92.png"/><Relationship Id="rId18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114.png"/><Relationship Id="rId17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9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94.png"/><Relationship Id="rId10" Type="http://schemas.openxmlformats.org/officeDocument/2006/relationships/image" Target="../media/image112.png"/><Relationship Id="rId4" Type="http://schemas.openxmlformats.org/officeDocument/2006/relationships/image" Target="../media/image67.svg"/><Relationship Id="rId9" Type="http://schemas.openxmlformats.org/officeDocument/2006/relationships/image" Target="../media/image73.png"/><Relationship Id="rId14" Type="http://schemas.openxmlformats.org/officeDocument/2006/relationships/image" Target="../media/image93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4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93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2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Relationship Id="rId14" Type="http://schemas.openxmlformats.org/officeDocument/2006/relationships/image" Target="../media/image95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4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93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2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Relationship Id="rId14" Type="http://schemas.openxmlformats.org/officeDocument/2006/relationships/image" Target="../media/image9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4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93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2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Relationship Id="rId14" Type="http://schemas.openxmlformats.org/officeDocument/2006/relationships/image" Target="../media/image9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18" Type="http://schemas.openxmlformats.org/officeDocument/2006/relationships/image" Target="../media/image79.svg"/><Relationship Id="rId3" Type="http://schemas.openxmlformats.org/officeDocument/2006/relationships/image" Target="../media/image38.png"/><Relationship Id="rId21" Type="http://schemas.openxmlformats.org/officeDocument/2006/relationships/image" Target="../media/image103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" Type="http://schemas.openxmlformats.org/officeDocument/2006/relationships/image" Target="../media/image35.png"/><Relationship Id="rId16" Type="http://schemas.openxmlformats.org/officeDocument/2006/relationships/image" Target="../media/image67.svg"/><Relationship Id="rId20" Type="http://schemas.openxmlformats.org/officeDocument/2006/relationships/image" Target="../media/image5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24" Type="http://schemas.openxmlformats.org/officeDocument/2006/relationships/image" Target="../media/image105.png"/><Relationship Id="rId5" Type="http://schemas.openxmlformats.org/officeDocument/2006/relationships/image" Target="../media/image69.png"/><Relationship Id="rId15" Type="http://schemas.openxmlformats.org/officeDocument/2006/relationships/image" Target="../media/image66.png"/><Relationship Id="rId23" Type="http://schemas.openxmlformats.org/officeDocument/2006/relationships/image" Target="../media/image124.jpeg"/><Relationship Id="rId10" Type="http://schemas.openxmlformats.org/officeDocument/2006/relationships/image" Target="../media/image72.emf"/><Relationship Id="rId19" Type="http://schemas.openxmlformats.org/officeDocument/2006/relationships/image" Target="../media/image58.png"/><Relationship Id="rId4" Type="http://schemas.openxmlformats.org/officeDocument/2006/relationships/image" Target="../media/image39.svg"/><Relationship Id="rId9" Type="http://schemas.openxmlformats.org/officeDocument/2006/relationships/image" Target="../media/image41.svg"/><Relationship Id="rId14" Type="http://schemas.openxmlformats.org/officeDocument/2006/relationships/image" Target="../media/image61.svg"/><Relationship Id="rId22" Type="http://schemas.openxmlformats.org/officeDocument/2006/relationships/image" Target="../media/image104.sv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5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9.svg"/><Relationship Id="rId7" Type="http://schemas.openxmlformats.org/officeDocument/2006/relationships/image" Target="../media/image125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emf"/><Relationship Id="rId5" Type="http://schemas.openxmlformats.org/officeDocument/2006/relationships/image" Target="../media/image35.png"/><Relationship Id="rId4" Type="http://schemas.openxmlformats.org/officeDocument/2006/relationships/image" Target="../media/image70.png"/><Relationship Id="rId9" Type="http://schemas.openxmlformats.org/officeDocument/2006/relationships/image" Target="../media/image67.sv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62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126.png"/><Relationship Id="rId9" Type="http://schemas.openxmlformats.org/officeDocument/2006/relationships/image" Target="../media/image127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73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73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73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18" Type="http://schemas.openxmlformats.org/officeDocument/2006/relationships/image" Target="../media/image95.svg"/><Relationship Id="rId3" Type="http://schemas.openxmlformats.org/officeDocument/2006/relationships/image" Target="../media/image60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94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90.png"/><Relationship Id="rId5" Type="http://schemas.openxmlformats.org/officeDocument/2006/relationships/image" Target="../media/image38.png"/><Relationship Id="rId15" Type="http://schemas.openxmlformats.org/officeDocument/2006/relationships/image" Target="../media/image92.png"/><Relationship Id="rId10" Type="http://schemas.openxmlformats.org/officeDocument/2006/relationships/image" Target="../media/image89.png"/><Relationship Id="rId19" Type="http://schemas.openxmlformats.org/officeDocument/2006/relationships/image" Target="../media/image66.png"/><Relationship Id="rId4" Type="http://schemas.openxmlformats.org/officeDocument/2006/relationships/image" Target="../media/image61.svg"/><Relationship Id="rId9" Type="http://schemas.openxmlformats.org/officeDocument/2006/relationships/image" Target="../media/image42.png"/><Relationship Id="rId14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132.png"/><Relationship Id="rId3" Type="http://schemas.openxmlformats.org/officeDocument/2006/relationships/image" Target="../media/image60.png"/><Relationship Id="rId21" Type="http://schemas.openxmlformats.org/officeDocument/2006/relationships/image" Target="../media/image92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42.png"/><Relationship Id="rId25" Type="http://schemas.openxmlformats.org/officeDocument/2006/relationships/image" Target="../media/image131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130.pn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129.png"/><Relationship Id="rId10" Type="http://schemas.openxmlformats.org/officeDocument/2006/relationships/image" Target="../media/image67.svg"/><Relationship Id="rId19" Type="http://schemas.openxmlformats.org/officeDocument/2006/relationships/image" Target="../media/image44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93.svg"/><Relationship Id="rId27" Type="http://schemas.openxmlformats.org/officeDocument/2006/relationships/image" Target="../media/image13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77.png"/><Relationship Id="rId26" Type="http://schemas.openxmlformats.org/officeDocument/2006/relationships/image" Target="../media/image137.png"/><Relationship Id="rId3" Type="http://schemas.openxmlformats.org/officeDocument/2006/relationships/image" Target="../media/image60.png"/><Relationship Id="rId21" Type="http://schemas.openxmlformats.org/officeDocument/2006/relationships/image" Target="../media/image134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135.png"/><Relationship Id="rId5" Type="http://schemas.openxmlformats.org/officeDocument/2006/relationships/image" Target="../media/image45.png"/><Relationship Id="rId15" Type="http://schemas.openxmlformats.org/officeDocument/2006/relationships/image" Target="../media/image92.png"/><Relationship Id="rId23" Type="http://schemas.openxmlformats.org/officeDocument/2006/relationships/image" Target="../media/image55.svg"/><Relationship Id="rId10" Type="http://schemas.openxmlformats.org/officeDocument/2006/relationships/image" Target="../media/image67.svg"/><Relationship Id="rId19" Type="http://schemas.openxmlformats.org/officeDocument/2006/relationships/image" Target="../media/image131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77.png"/><Relationship Id="rId26" Type="http://schemas.openxmlformats.org/officeDocument/2006/relationships/image" Target="../media/image137.png"/><Relationship Id="rId3" Type="http://schemas.openxmlformats.org/officeDocument/2006/relationships/image" Target="../media/image60.png"/><Relationship Id="rId21" Type="http://schemas.openxmlformats.org/officeDocument/2006/relationships/image" Target="../media/image134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135.png"/><Relationship Id="rId5" Type="http://schemas.openxmlformats.org/officeDocument/2006/relationships/image" Target="../media/image45.png"/><Relationship Id="rId15" Type="http://schemas.openxmlformats.org/officeDocument/2006/relationships/image" Target="../media/image92.png"/><Relationship Id="rId23" Type="http://schemas.openxmlformats.org/officeDocument/2006/relationships/image" Target="../media/image55.svg"/><Relationship Id="rId28" Type="http://schemas.openxmlformats.org/officeDocument/2006/relationships/image" Target="../media/image59.svg"/><Relationship Id="rId10" Type="http://schemas.openxmlformats.org/officeDocument/2006/relationships/image" Target="../media/image67.svg"/><Relationship Id="rId19" Type="http://schemas.openxmlformats.org/officeDocument/2006/relationships/image" Target="../media/image131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54.png"/><Relationship Id="rId27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129.png"/><Relationship Id="rId18" Type="http://schemas.openxmlformats.org/officeDocument/2006/relationships/image" Target="../media/image54.png"/><Relationship Id="rId3" Type="http://schemas.openxmlformats.org/officeDocument/2006/relationships/image" Target="../media/image45.png"/><Relationship Id="rId21" Type="http://schemas.openxmlformats.org/officeDocument/2006/relationships/image" Target="../media/image136.png"/><Relationship Id="rId7" Type="http://schemas.openxmlformats.org/officeDocument/2006/relationships/image" Target="../media/image103.png"/><Relationship Id="rId12" Type="http://schemas.openxmlformats.org/officeDocument/2006/relationships/image" Target="../media/image93.svg"/><Relationship Id="rId17" Type="http://schemas.openxmlformats.org/officeDocument/2006/relationships/image" Target="../media/image134.png"/><Relationship Id="rId2" Type="http://schemas.openxmlformats.org/officeDocument/2006/relationships/image" Target="../media/image35.png"/><Relationship Id="rId16" Type="http://schemas.openxmlformats.org/officeDocument/2006/relationships/image" Target="../media/image130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2.png"/><Relationship Id="rId5" Type="http://schemas.openxmlformats.org/officeDocument/2006/relationships/image" Target="../media/image78.png"/><Relationship Id="rId15" Type="http://schemas.openxmlformats.org/officeDocument/2006/relationships/image" Target="../media/image131.png"/><Relationship Id="rId10" Type="http://schemas.openxmlformats.org/officeDocument/2006/relationships/image" Target="../media/image39.svg"/><Relationship Id="rId19" Type="http://schemas.openxmlformats.org/officeDocument/2006/relationships/image" Target="../media/image55.svg"/><Relationship Id="rId4" Type="http://schemas.openxmlformats.org/officeDocument/2006/relationships/image" Target="../media/image46.svg"/><Relationship Id="rId9" Type="http://schemas.openxmlformats.org/officeDocument/2006/relationships/image" Target="../media/image38.png"/><Relationship Id="rId14" Type="http://schemas.openxmlformats.org/officeDocument/2006/relationships/image" Target="../media/image77.png"/><Relationship Id="rId22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39.svg"/><Relationship Id="rId18" Type="http://schemas.openxmlformats.org/officeDocument/2006/relationships/image" Target="../media/image90.png"/><Relationship Id="rId3" Type="http://schemas.openxmlformats.org/officeDocument/2006/relationships/image" Target="../media/image45.png"/><Relationship Id="rId21" Type="http://schemas.openxmlformats.org/officeDocument/2006/relationships/image" Target="../media/image68.png"/><Relationship Id="rId7" Type="http://schemas.openxmlformats.org/officeDocument/2006/relationships/image" Target="../media/image79.svg"/><Relationship Id="rId12" Type="http://schemas.openxmlformats.org/officeDocument/2006/relationships/image" Target="../media/image38.png"/><Relationship Id="rId17" Type="http://schemas.openxmlformats.org/officeDocument/2006/relationships/image" Target="../media/image89.png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67.svg"/><Relationship Id="rId5" Type="http://schemas.openxmlformats.org/officeDocument/2006/relationships/image" Target="../media/image86.jpeg"/><Relationship Id="rId15" Type="http://schemas.openxmlformats.org/officeDocument/2006/relationships/image" Target="../media/image41.svg"/><Relationship Id="rId10" Type="http://schemas.openxmlformats.org/officeDocument/2006/relationships/image" Target="../media/image66.png"/><Relationship Id="rId19" Type="http://schemas.openxmlformats.org/officeDocument/2006/relationships/image" Target="../media/image43.png"/><Relationship Id="rId4" Type="http://schemas.openxmlformats.org/officeDocument/2006/relationships/image" Target="../media/image46.svg"/><Relationship Id="rId9" Type="http://schemas.openxmlformats.org/officeDocument/2006/relationships/image" Target="../media/image61.svg"/><Relationship Id="rId14" Type="http://schemas.openxmlformats.org/officeDocument/2006/relationships/image" Target="../media/image4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18" Type="http://schemas.openxmlformats.org/officeDocument/2006/relationships/image" Target="../media/image78.png"/><Relationship Id="rId26" Type="http://schemas.openxmlformats.org/officeDocument/2006/relationships/image" Target="../media/image94.png"/><Relationship Id="rId3" Type="http://schemas.openxmlformats.org/officeDocument/2006/relationships/image" Target="../media/image86.jpeg"/><Relationship Id="rId21" Type="http://schemas.openxmlformats.org/officeDocument/2006/relationships/image" Target="../media/image61.svg"/><Relationship Id="rId7" Type="http://schemas.openxmlformats.org/officeDocument/2006/relationships/image" Target="../media/image39.svg"/><Relationship Id="rId12" Type="http://schemas.openxmlformats.org/officeDocument/2006/relationships/image" Target="../media/image90.png"/><Relationship Id="rId17" Type="http://schemas.openxmlformats.org/officeDocument/2006/relationships/image" Target="../media/image46.svg"/><Relationship Id="rId25" Type="http://schemas.openxmlformats.org/officeDocument/2006/relationships/image" Target="../media/image93.svg"/><Relationship Id="rId2" Type="http://schemas.openxmlformats.org/officeDocument/2006/relationships/image" Target="../media/image35.png"/><Relationship Id="rId16" Type="http://schemas.openxmlformats.org/officeDocument/2006/relationships/image" Target="../media/image45.png"/><Relationship Id="rId20" Type="http://schemas.openxmlformats.org/officeDocument/2006/relationships/image" Target="../media/image60.png"/><Relationship Id="rId29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9.png"/><Relationship Id="rId24" Type="http://schemas.openxmlformats.org/officeDocument/2006/relationships/image" Target="../media/image92.png"/><Relationship Id="rId5" Type="http://schemas.openxmlformats.org/officeDocument/2006/relationships/image" Target="../media/image139.png"/><Relationship Id="rId15" Type="http://schemas.openxmlformats.org/officeDocument/2006/relationships/image" Target="../media/image68.png"/><Relationship Id="rId23" Type="http://schemas.openxmlformats.org/officeDocument/2006/relationships/image" Target="../media/image67.svg"/><Relationship Id="rId28" Type="http://schemas.openxmlformats.org/officeDocument/2006/relationships/image" Target="../media/image96.png"/><Relationship Id="rId10" Type="http://schemas.openxmlformats.org/officeDocument/2006/relationships/image" Target="../media/image42.png"/><Relationship Id="rId19" Type="http://schemas.openxmlformats.org/officeDocument/2006/relationships/image" Target="../media/image79.svg"/><Relationship Id="rId31" Type="http://schemas.openxmlformats.org/officeDocument/2006/relationships/image" Target="../media/image99.svg"/><Relationship Id="rId4" Type="http://schemas.openxmlformats.org/officeDocument/2006/relationships/image" Target="../media/image138.png"/><Relationship Id="rId9" Type="http://schemas.openxmlformats.org/officeDocument/2006/relationships/image" Target="../media/image41.svg"/><Relationship Id="rId14" Type="http://schemas.openxmlformats.org/officeDocument/2006/relationships/image" Target="../media/image44.png"/><Relationship Id="rId22" Type="http://schemas.openxmlformats.org/officeDocument/2006/relationships/image" Target="../media/image66.png"/><Relationship Id="rId27" Type="http://schemas.openxmlformats.org/officeDocument/2006/relationships/image" Target="../media/image95.svg"/><Relationship Id="rId30" Type="http://schemas.openxmlformats.org/officeDocument/2006/relationships/image" Target="../media/image9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89.png"/><Relationship Id="rId26" Type="http://schemas.openxmlformats.org/officeDocument/2006/relationships/image" Target="../media/image95.svg"/><Relationship Id="rId3" Type="http://schemas.openxmlformats.org/officeDocument/2006/relationships/image" Target="../media/image60.png"/><Relationship Id="rId21" Type="http://schemas.openxmlformats.org/officeDocument/2006/relationships/image" Target="../media/image44.png"/><Relationship Id="rId34" Type="http://schemas.openxmlformats.org/officeDocument/2006/relationships/image" Target="../media/image141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42.png"/><Relationship Id="rId25" Type="http://schemas.openxmlformats.org/officeDocument/2006/relationships/image" Target="../media/image94.png"/><Relationship Id="rId33" Type="http://schemas.openxmlformats.org/officeDocument/2006/relationships/image" Target="../media/image140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43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93.svg"/><Relationship Id="rId32" Type="http://schemas.openxmlformats.org/officeDocument/2006/relationships/image" Target="../media/image76.sv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92.png"/><Relationship Id="rId28" Type="http://schemas.openxmlformats.org/officeDocument/2006/relationships/image" Target="../media/image97.svg"/><Relationship Id="rId10" Type="http://schemas.openxmlformats.org/officeDocument/2006/relationships/image" Target="../media/image67.svg"/><Relationship Id="rId19" Type="http://schemas.openxmlformats.org/officeDocument/2006/relationships/image" Target="../media/image90.png"/><Relationship Id="rId31" Type="http://schemas.openxmlformats.org/officeDocument/2006/relationships/image" Target="../media/image75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68.png"/><Relationship Id="rId27" Type="http://schemas.openxmlformats.org/officeDocument/2006/relationships/image" Target="../media/image96.png"/><Relationship Id="rId30" Type="http://schemas.openxmlformats.org/officeDocument/2006/relationships/image" Target="../media/image99.svg"/><Relationship Id="rId8" Type="http://schemas.openxmlformats.org/officeDocument/2006/relationships/image" Target="../media/image79.sv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2" Type="http://schemas.openxmlformats.org/officeDocument/2006/relationships/image" Target="../media/image69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96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5.svg"/><Relationship Id="rId2" Type="http://schemas.openxmlformats.org/officeDocument/2006/relationships/image" Target="../media/image69.png"/><Relationship Id="rId16" Type="http://schemas.openxmlformats.org/officeDocument/2006/relationships/image" Target="../media/image9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4.png"/><Relationship Id="rId5" Type="http://schemas.openxmlformats.org/officeDocument/2006/relationships/image" Target="../media/image39.svg"/><Relationship Id="rId15" Type="http://schemas.openxmlformats.org/officeDocument/2006/relationships/image" Target="../media/image98.png"/><Relationship Id="rId10" Type="http://schemas.openxmlformats.org/officeDocument/2006/relationships/image" Target="../media/image93.svg"/><Relationship Id="rId4" Type="http://schemas.openxmlformats.org/officeDocument/2006/relationships/image" Target="../media/image38.png"/><Relationship Id="rId9" Type="http://schemas.openxmlformats.org/officeDocument/2006/relationships/image" Target="../media/image92.png"/><Relationship Id="rId14" Type="http://schemas.openxmlformats.org/officeDocument/2006/relationships/image" Target="../media/image97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96.pn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5.svg"/><Relationship Id="rId2" Type="http://schemas.openxmlformats.org/officeDocument/2006/relationships/image" Target="../media/image35.png"/><Relationship Id="rId16" Type="http://schemas.openxmlformats.org/officeDocument/2006/relationships/image" Target="../media/image9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4.png"/><Relationship Id="rId5" Type="http://schemas.openxmlformats.org/officeDocument/2006/relationships/image" Target="../media/image69.png"/><Relationship Id="rId15" Type="http://schemas.openxmlformats.org/officeDocument/2006/relationships/image" Target="../media/image98.png"/><Relationship Id="rId10" Type="http://schemas.openxmlformats.org/officeDocument/2006/relationships/image" Target="../media/image93.svg"/><Relationship Id="rId4" Type="http://schemas.openxmlformats.org/officeDocument/2006/relationships/image" Target="../media/image39.svg"/><Relationship Id="rId9" Type="http://schemas.openxmlformats.org/officeDocument/2006/relationships/image" Target="../media/image92.png"/><Relationship Id="rId14" Type="http://schemas.openxmlformats.org/officeDocument/2006/relationships/image" Target="../media/image9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143.emf"/><Relationship Id="rId2" Type="http://schemas.openxmlformats.org/officeDocument/2006/relationships/image" Target="../media/image69.png"/><Relationship Id="rId16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143.emf"/><Relationship Id="rId2" Type="http://schemas.openxmlformats.org/officeDocument/2006/relationships/image" Target="../media/image35.png"/><Relationship Id="rId16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69.pn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9.sv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47.png"/><Relationship Id="rId3" Type="http://schemas.openxmlformats.org/officeDocument/2006/relationships/image" Target="../media/image69.png"/><Relationship Id="rId21" Type="http://schemas.openxmlformats.org/officeDocument/2006/relationships/image" Target="../media/image146.sv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39.svg"/><Relationship Id="rId2" Type="http://schemas.openxmlformats.org/officeDocument/2006/relationships/image" Target="../media/image35.png"/><Relationship Id="rId16" Type="http://schemas.openxmlformats.org/officeDocument/2006/relationships/image" Target="../media/image38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41.svg"/><Relationship Id="rId15" Type="http://schemas.openxmlformats.org/officeDocument/2006/relationships/image" Target="../media/image143.emf"/><Relationship Id="rId23" Type="http://schemas.openxmlformats.org/officeDocument/2006/relationships/image" Target="../media/image46.svg"/><Relationship Id="rId10" Type="http://schemas.openxmlformats.org/officeDocument/2006/relationships/image" Target="../media/image96.png"/><Relationship Id="rId19" Type="http://schemas.openxmlformats.org/officeDocument/2006/relationships/image" Target="../media/image144.png"/><Relationship Id="rId4" Type="http://schemas.openxmlformats.org/officeDocument/2006/relationships/image" Target="../media/image40.png"/><Relationship Id="rId9" Type="http://schemas.openxmlformats.org/officeDocument/2006/relationships/image" Target="../media/image95.svg"/><Relationship Id="rId14" Type="http://schemas.openxmlformats.org/officeDocument/2006/relationships/image" Target="../media/image142.emf"/><Relationship Id="rId22" Type="http://schemas.openxmlformats.org/officeDocument/2006/relationships/image" Target="../media/image4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84.png"/><Relationship Id="rId2" Type="http://schemas.openxmlformats.org/officeDocument/2006/relationships/image" Target="../media/image35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69.pn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9.sv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2.png"/><Relationship Id="rId18" Type="http://schemas.openxmlformats.org/officeDocument/2006/relationships/image" Target="../media/image68.png"/><Relationship Id="rId3" Type="http://schemas.openxmlformats.org/officeDocument/2006/relationships/image" Target="../media/image66.png"/><Relationship Id="rId7" Type="http://schemas.openxmlformats.org/officeDocument/2006/relationships/image" Target="../media/image40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image" Target="../media/image3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38.png"/><Relationship Id="rId5" Type="http://schemas.openxmlformats.org/officeDocument/2006/relationships/image" Target="../media/image60.png"/><Relationship Id="rId15" Type="http://schemas.openxmlformats.org/officeDocument/2006/relationships/image" Target="../media/image90.png"/><Relationship Id="rId10" Type="http://schemas.openxmlformats.org/officeDocument/2006/relationships/image" Target="../media/image59.svg"/><Relationship Id="rId19" Type="http://schemas.openxmlformats.org/officeDocument/2006/relationships/image" Target="../media/image147.png"/><Relationship Id="rId4" Type="http://schemas.openxmlformats.org/officeDocument/2006/relationships/image" Target="../media/image67.svg"/><Relationship Id="rId9" Type="http://schemas.openxmlformats.org/officeDocument/2006/relationships/image" Target="../media/image58.png"/><Relationship Id="rId14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Master Diagrams</a:t>
            </a:r>
          </a:p>
        </p:txBody>
      </p:sp>
    </p:spTree>
    <p:extLst>
      <p:ext uri="{BB962C8B-B14F-4D97-AF65-F5344CB8AC3E}">
        <p14:creationId xmlns:p14="http://schemas.microsoft.com/office/powerpoint/2010/main" val="106047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6DFACC-1EB6-E6B1-7CDA-B1E650E9519D}"/>
              </a:ext>
            </a:extLst>
          </p:cNvPr>
          <p:cNvGrpSpPr/>
          <p:nvPr/>
        </p:nvGrpSpPr>
        <p:grpSpPr>
          <a:xfrm>
            <a:off x="141195" y="67352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127018" y="652031"/>
              <a:ext cx="4089463" cy="2628701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694581" y="4243646"/>
              <a:ext cx="2954335" cy="507831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The /22 private network will be used here.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71749" y="3280732"/>
              <a:ext cx="1" cy="96291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6F6846-9B7B-65FE-96BF-46E9DC8DB6FE}"/>
              </a:ext>
            </a:extLst>
          </p:cNvPr>
          <p:cNvSpPr txBox="1"/>
          <p:nvPr/>
        </p:nvSpPr>
        <p:spPr>
          <a:xfrm>
            <a:off x="2504" y="6587016"/>
            <a:ext cx="11036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https://learn.microsoft.com/en-us/azure/azure-vmware/media/pre-deployment/management-vmotion-vsan-network-ip-diagram.png</a:t>
            </a:r>
          </a:p>
        </p:txBody>
      </p:sp>
    </p:spTree>
    <p:extLst>
      <p:ext uri="{BB962C8B-B14F-4D97-AF65-F5344CB8AC3E}">
        <p14:creationId xmlns:p14="http://schemas.microsoft.com/office/powerpoint/2010/main" val="4227732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2E47E74-EB5A-A705-F0C0-03447518444D}"/>
              </a:ext>
            </a:extLst>
          </p:cNvPr>
          <p:cNvGrpSpPr/>
          <p:nvPr/>
        </p:nvGrpSpPr>
        <p:grpSpPr>
          <a:xfrm>
            <a:off x="299996" y="175800"/>
            <a:ext cx="8893619" cy="5786925"/>
            <a:chOff x="1852350" y="835018"/>
            <a:chExt cx="8893619" cy="578692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F323B1-4AFB-287F-E821-158DFB45E855}"/>
                </a:ext>
              </a:extLst>
            </p:cNvPr>
            <p:cNvSpPr/>
            <p:nvPr/>
          </p:nvSpPr>
          <p:spPr>
            <a:xfrm>
              <a:off x="2876242" y="4274764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434BD4-7330-FB97-7E7B-840E5F11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86653" y="1681717"/>
              <a:ext cx="8659316" cy="49402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3EC4308E-0B57-5B64-0F2C-99E353B3A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9572" y="173497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90CC1-17C9-62E4-4874-C0F21E93D4D1}"/>
                </a:ext>
              </a:extLst>
            </p:cNvPr>
            <p:cNvSpPr txBox="1"/>
            <p:nvPr/>
          </p:nvSpPr>
          <p:spPr>
            <a:xfrm>
              <a:off x="3000783" y="190195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068C2-86FB-0B25-E006-8CCE252FA9F7}"/>
                </a:ext>
              </a:extLst>
            </p:cNvPr>
            <p:cNvSpPr txBox="1"/>
            <p:nvPr/>
          </p:nvSpPr>
          <p:spPr>
            <a:xfrm>
              <a:off x="3083851" y="233282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A2F1E2-B7B3-9339-ABC1-A08D8E451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9907" y="2211535"/>
              <a:ext cx="7993795" cy="41555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AA095F71-7DD7-02C8-BC8E-85BBA96C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98681" y="2290170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8FC03-4296-4EA6-3162-C109821AB5FB}"/>
                </a:ext>
              </a:extLst>
            </p:cNvPr>
            <p:cNvSpPr txBox="1"/>
            <p:nvPr/>
          </p:nvSpPr>
          <p:spPr>
            <a:xfrm>
              <a:off x="3034962" y="347799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4F85C-4521-934C-E5C0-87B289227A67}"/>
                </a:ext>
              </a:extLst>
            </p:cNvPr>
            <p:cNvSpPr txBox="1"/>
            <p:nvPr/>
          </p:nvSpPr>
          <p:spPr>
            <a:xfrm>
              <a:off x="3971391" y="347903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626950AA-B6C5-8247-9FF5-38EBBD4E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47282" y="2944449"/>
              <a:ext cx="457550" cy="4575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507FDB-0271-376D-CFC0-0F3F7F07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8263" y="835018"/>
              <a:ext cx="4054584" cy="6058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7484-594F-FFC5-2AF3-BC975E6B17DA}"/>
                </a:ext>
              </a:extLst>
            </p:cNvPr>
            <p:cNvSpPr txBox="1"/>
            <p:nvPr/>
          </p:nvSpPr>
          <p:spPr>
            <a:xfrm>
              <a:off x="3131100" y="1001568"/>
              <a:ext cx="26741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Service instance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02635-A43D-AC68-D980-5808C7B1A200}"/>
                </a:ext>
              </a:extLst>
            </p:cNvPr>
            <p:cNvSpPr txBox="1"/>
            <p:nvPr/>
          </p:nvSpPr>
          <p:spPr>
            <a:xfrm>
              <a:off x="2976122" y="5805251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A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FBBA86-68A7-619A-1AE6-58EDEC3DAD94}"/>
                </a:ext>
              </a:extLst>
            </p:cNvPr>
            <p:cNvSpPr txBox="1"/>
            <p:nvPr/>
          </p:nvSpPr>
          <p:spPr>
            <a:xfrm>
              <a:off x="5197604" y="3470665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2124EDE-060D-B25B-0527-397B55BF1AAD}"/>
                </a:ext>
              </a:extLst>
            </p:cNvPr>
            <p:cNvSpPr txBox="1"/>
            <p:nvPr/>
          </p:nvSpPr>
          <p:spPr>
            <a:xfrm>
              <a:off x="7250769" y="1189290"/>
              <a:ext cx="65242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Proxy</a:t>
              </a:r>
            </a:p>
            <a:p>
              <a:pPr algn="ctr"/>
              <a:r>
                <a:rPr lang="en-US" sz="1100" dirty="0"/>
                <a:t>Connection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A5DDAD-6530-DBC0-3772-098B0C31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3806" y="931709"/>
              <a:ext cx="471239" cy="412335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103489-00F6-8B60-AECA-02CE40246F74}"/>
                </a:ext>
              </a:extLst>
            </p:cNvPr>
            <p:cNvGrpSpPr/>
            <p:nvPr/>
          </p:nvGrpSpPr>
          <p:grpSpPr>
            <a:xfrm>
              <a:off x="1852350" y="1127051"/>
              <a:ext cx="1023899" cy="3531090"/>
              <a:chOff x="10960925" y="3499981"/>
              <a:chExt cx="803647" cy="179838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932B1B-0AAD-470C-7F99-C7EBDDD5DB8E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9BD34D6-E466-0CD9-703F-122CFF52A7F2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498763" cy="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81FB54-CCDD-33B7-B72A-EBD9C3DC4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5293989"/>
                <a:ext cx="803647" cy="4377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CF236B-F54D-8BCA-5BD9-AFB54B9E7904}"/>
                </a:ext>
              </a:extLst>
            </p:cNvPr>
            <p:cNvSpPr txBox="1"/>
            <p:nvPr/>
          </p:nvSpPr>
          <p:spPr>
            <a:xfrm>
              <a:off x="6217120" y="3473350"/>
              <a:ext cx="6812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Cloud Proxy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291EF22-4905-A157-01CE-FFE94FDB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22137" y="2937592"/>
              <a:ext cx="471239" cy="41233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B8AC27-1219-A82C-10B5-7599465AF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66290" y="2953347"/>
              <a:ext cx="412833" cy="39658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326EDA0-7962-DF6F-8959-DB3049AF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2196" y="2953347"/>
              <a:ext cx="412833" cy="398917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C9CFFB-3D20-D169-958F-AFCCF6C71DF7}"/>
                </a:ext>
              </a:extLst>
            </p:cNvPr>
            <p:cNvGrpSpPr/>
            <p:nvPr/>
          </p:nvGrpSpPr>
          <p:grpSpPr>
            <a:xfrm flipH="1" flipV="1">
              <a:off x="6551962" y="1127050"/>
              <a:ext cx="483839" cy="1970568"/>
              <a:chOff x="10960925" y="3499981"/>
              <a:chExt cx="617517" cy="179838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FCC8A9-E8F0-F18E-C598-3F5319A6414C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9BD7A4-F8D1-6457-2D40-ED95DC1FF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3499981"/>
                <a:ext cx="383610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6000426-334A-4B69-5D45-1BC0036FB5F8}"/>
                  </a:ext>
                </a:extLst>
              </p:cNvPr>
              <p:cNvCxnSpPr/>
              <p:nvPr/>
            </p:nvCxnSpPr>
            <p:spPr>
              <a:xfrm>
                <a:off x="10960925" y="5298366"/>
                <a:ext cx="617517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Gateway Services" descr="Gateway Services">
              <a:extLst>
                <a:ext uri="{FF2B5EF4-FFF2-40B4-BE49-F238E27FC236}">
                  <a16:creationId xmlns:a16="http://schemas.microsoft.com/office/drawing/2014/main" id="{7948545E-5D65-3EA2-AFC4-351F2A840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25618" y="4444000"/>
              <a:ext cx="484244" cy="49262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313CBB-1D81-9002-D678-CEF1436E728A}"/>
                </a:ext>
              </a:extLst>
            </p:cNvPr>
            <p:cNvSpPr txBox="1"/>
            <p:nvPr/>
          </p:nvSpPr>
          <p:spPr>
            <a:xfrm>
              <a:off x="2968780" y="4984404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A86CB69E-0151-4369-601C-0580B65FD938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3509862" y="4690311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BA12F630-91B6-957E-B76D-B839EEFA5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1514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61">
              <a:extLst>
                <a:ext uri="{FF2B5EF4-FFF2-40B4-BE49-F238E27FC236}">
                  <a16:creationId xmlns:a16="http://schemas.microsoft.com/office/drawing/2014/main" id="{ECDED3AF-CB10-C3F7-B6E4-A2122A011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5644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EEBD88-35E5-4BAF-5A87-BAE7A75D8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2936" y="4062766"/>
              <a:ext cx="471239" cy="412335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7B1B5C-F606-1B44-A224-82CA61EAF585}"/>
                </a:ext>
              </a:extLst>
            </p:cNvPr>
            <p:cNvSpPr txBox="1"/>
            <p:nvPr/>
          </p:nvSpPr>
          <p:spPr>
            <a:xfrm>
              <a:off x="3623095" y="548708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6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25D2341A-4592-D86C-67E8-C2DE4B95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25097" y="5034896"/>
              <a:ext cx="412833" cy="412833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B9A8C7D-0EC4-C5EB-3518-A1D88388EDF7}"/>
                </a:ext>
              </a:extLst>
            </p:cNvPr>
            <p:cNvSpPr txBox="1"/>
            <p:nvPr/>
          </p:nvSpPr>
          <p:spPr>
            <a:xfrm>
              <a:off x="4313553" y="54840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6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0AF5DBC-2A00-E144-4041-694715D5C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15555" y="5031819"/>
              <a:ext cx="412833" cy="41283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A85413-52BE-49F7-393A-0A3B212A88E7}"/>
                </a:ext>
              </a:extLst>
            </p:cNvPr>
            <p:cNvSpPr txBox="1"/>
            <p:nvPr/>
          </p:nvSpPr>
          <p:spPr>
            <a:xfrm>
              <a:off x="5035199" y="549201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7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1E6BC78-B48F-D729-3ADD-E9D4D981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37201" y="5039824"/>
              <a:ext cx="412833" cy="412833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8E452B13-211F-2A94-D176-FE8DC888D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2480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9EA5D3-B794-6217-7A57-9E3B802ACF24}"/>
                </a:ext>
              </a:extLst>
            </p:cNvPr>
            <p:cNvSpPr txBox="1"/>
            <p:nvPr/>
          </p:nvSpPr>
          <p:spPr>
            <a:xfrm>
              <a:off x="3595872" y="4471669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EB92DCC-0F96-7B1F-47DD-1A87C59988E2}"/>
                </a:ext>
              </a:extLst>
            </p:cNvPr>
            <p:cNvSpPr/>
            <p:nvPr/>
          </p:nvSpPr>
          <p:spPr>
            <a:xfrm>
              <a:off x="6750127" y="4276301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55AC67C-1056-4775-5CA7-948D36F70290}"/>
                </a:ext>
              </a:extLst>
            </p:cNvPr>
            <p:cNvSpPr txBox="1"/>
            <p:nvPr/>
          </p:nvSpPr>
          <p:spPr>
            <a:xfrm>
              <a:off x="6850007" y="5806788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B</a:t>
              </a:r>
            </a:p>
          </p:txBody>
        </p:sp>
        <p:pic>
          <p:nvPicPr>
            <p:cNvPr id="79" name="Gateway Services" descr="Gateway Services">
              <a:extLst>
                <a:ext uri="{FF2B5EF4-FFF2-40B4-BE49-F238E27FC236}">
                  <a16:creationId xmlns:a16="http://schemas.microsoft.com/office/drawing/2014/main" id="{EC833F3C-4F33-EDC6-A104-2DD8C877F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99503" y="4445537"/>
              <a:ext cx="484244" cy="492622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03EA8EF-2732-4C18-C521-E64863962B1D}"/>
                </a:ext>
              </a:extLst>
            </p:cNvPr>
            <p:cNvSpPr txBox="1"/>
            <p:nvPr/>
          </p:nvSpPr>
          <p:spPr>
            <a:xfrm>
              <a:off x="6842665" y="4985941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107" name="Connector: Elbow 61">
              <a:extLst>
                <a:ext uri="{FF2B5EF4-FFF2-40B4-BE49-F238E27FC236}">
                  <a16:creationId xmlns:a16="http://schemas.microsoft.com/office/drawing/2014/main" id="{109A8C87-AA6D-E3C5-9C8A-6163318FD36C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7383747" y="4691848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or: Elbow 61">
              <a:extLst>
                <a:ext uri="{FF2B5EF4-FFF2-40B4-BE49-F238E27FC236}">
                  <a16:creationId xmlns:a16="http://schemas.microsoft.com/office/drawing/2014/main" id="{B6E98268-6B0B-4E8B-2BF6-E6918469B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5399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or: Elbow 61">
              <a:extLst>
                <a:ext uri="{FF2B5EF4-FFF2-40B4-BE49-F238E27FC236}">
                  <a16:creationId xmlns:a16="http://schemas.microsoft.com/office/drawing/2014/main" id="{3FE088EC-3FC6-C8AC-0032-F608C43A0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529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A9922E2A-7D7E-99F1-137E-E9E76FA91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06821" y="4064303"/>
              <a:ext cx="471239" cy="412335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263A65E-9C20-BA81-1813-40270235476C}"/>
                </a:ext>
              </a:extLst>
            </p:cNvPr>
            <p:cNvSpPr txBox="1"/>
            <p:nvPr/>
          </p:nvSpPr>
          <p:spPr>
            <a:xfrm>
              <a:off x="7496980" y="54886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11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C5ADB22-FB08-3BE5-33EA-1D1C99A9F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98982" y="5036433"/>
              <a:ext cx="412833" cy="412833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4C6A891-26F4-D95F-CD69-B02D9F009E48}"/>
                </a:ext>
              </a:extLst>
            </p:cNvPr>
            <p:cNvSpPr txBox="1"/>
            <p:nvPr/>
          </p:nvSpPr>
          <p:spPr>
            <a:xfrm>
              <a:off x="8187438" y="548554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11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D1C0160-585C-5E4C-D4FE-825FA7819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89440" y="5033356"/>
              <a:ext cx="412833" cy="412833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0D1AA4E-1F0F-F00A-5CC0-6F53CAFEC574}"/>
                </a:ext>
              </a:extLst>
            </p:cNvPr>
            <p:cNvSpPr txBox="1"/>
            <p:nvPr/>
          </p:nvSpPr>
          <p:spPr>
            <a:xfrm>
              <a:off x="8909084" y="549354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12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2DE358A-5BEC-E1DD-8564-7252D8B6E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111086" y="5041361"/>
              <a:ext cx="412833" cy="412833"/>
            </a:xfrm>
            <a:prstGeom prst="rect">
              <a:avLst/>
            </a:prstGeom>
          </p:spPr>
        </p:pic>
        <p:cxnSp>
          <p:nvCxnSpPr>
            <p:cNvPr id="122" name="Connector: Elbow 61">
              <a:extLst>
                <a:ext uri="{FF2B5EF4-FFF2-40B4-BE49-F238E27FC236}">
                  <a16:creationId xmlns:a16="http://schemas.microsoft.com/office/drawing/2014/main" id="{769E9136-9749-F548-6506-E5CA26137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6365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FF49C5C-F1A9-1F9B-C35D-5E0A64803EC0}"/>
                </a:ext>
              </a:extLst>
            </p:cNvPr>
            <p:cNvSpPr txBox="1"/>
            <p:nvPr/>
          </p:nvSpPr>
          <p:spPr>
            <a:xfrm>
              <a:off x="7469757" y="4473206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3B92225A-DF54-C234-CB94-8AEE44CE123F}"/>
              </a:ext>
            </a:extLst>
          </p:cNvPr>
          <p:cNvSpPr txBox="1"/>
          <p:nvPr/>
        </p:nvSpPr>
        <p:spPr>
          <a:xfrm>
            <a:off x="0" y="6581001"/>
            <a:ext cx="11490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https://learn.microsoft.com/en-us/azure/azure-vmware/media/vmware-cds/reference-architecture-diagram.png</a:t>
            </a:r>
          </a:p>
        </p:txBody>
      </p:sp>
    </p:spTree>
    <p:extLst>
      <p:ext uri="{BB962C8B-B14F-4D97-AF65-F5344CB8AC3E}">
        <p14:creationId xmlns:p14="http://schemas.microsoft.com/office/powerpoint/2010/main" val="42615661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Box 1029">
            <a:extLst>
              <a:ext uri="{FF2B5EF4-FFF2-40B4-BE49-F238E27FC236}">
                <a16:creationId xmlns:a16="http://schemas.microsoft.com/office/drawing/2014/main" id="{3B92225A-DF54-C234-CB94-8AEE44CE123F}"/>
              </a:ext>
            </a:extLst>
          </p:cNvPr>
          <p:cNvSpPr txBox="1"/>
          <p:nvPr/>
        </p:nvSpPr>
        <p:spPr>
          <a:xfrm>
            <a:off x="0" y="6581001"/>
            <a:ext cx="11490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https://learn.microsoft.com/en-us/azure/azure-vmware/media/vmware-cds/site-to-site-vpn-diagram.png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FCAA14-E54B-627A-943B-9FAD3276F8BA}"/>
              </a:ext>
            </a:extLst>
          </p:cNvPr>
          <p:cNvGrpSpPr/>
          <p:nvPr/>
        </p:nvGrpSpPr>
        <p:grpSpPr>
          <a:xfrm>
            <a:off x="214886" y="189518"/>
            <a:ext cx="10043930" cy="5464117"/>
            <a:chOff x="214886" y="189518"/>
            <a:chExt cx="10043930" cy="54641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7B9357-9954-5904-8F3B-69F3C120B1C8}"/>
                </a:ext>
              </a:extLst>
            </p:cNvPr>
            <p:cNvSpPr/>
            <p:nvPr/>
          </p:nvSpPr>
          <p:spPr>
            <a:xfrm>
              <a:off x="5319693" y="2525782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28C7C1-0BE7-A803-4144-EA3FE8634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4886" y="189518"/>
              <a:ext cx="10043930" cy="54641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2" descr="Microsoft Azure - Wikipedia">
              <a:extLst>
                <a:ext uri="{FF2B5EF4-FFF2-40B4-BE49-F238E27FC236}">
                  <a16:creationId xmlns:a16="http://schemas.microsoft.com/office/drawing/2014/main" id="{39FEAC3D-FAEC-E523-DA84-F0CE37496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05" y="24277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921C71-CC79-4840-FED5-962BFCF066F2}"/>
                </a:ext>
              </a:extLst>
            </p:cNvPr>
            <p:cNvSpPr txBox="1"/>
            <p:nvPr/>
          </p:nvSpPr>
          <p:spPr>
            <a:xfrm>
              <a:off x="1129016" y="4097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F73485-AD6A-E98F-2C23-319FF6267742}"/>
                </a:ext>
              </a:extLst>
            </p:cNvPr>
            <p:cNvSpPr txBox="1"/>
            <p:nvPr/>
          </p:nvSpPr>
          <p:spPr>
            <a:xfrm>
              <a:off x="5527302" y="58384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AE54BB-7C78-CF96-F4BB-DC4EA524A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33359" y="462553"/>
              <a:ext cx="5068676" cy="41555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5F1942AB-0ED3-DB1C-BAA6-B6F48548B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42132" y="541188"/>
              <a:ext cx="412833" cy="4128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4816E9-8730-01E3-2906-AF2D304424D8}"/>
                </a:ext>
              </a:extLst>
            </p:cNvPr>
            <p:cNvSpPr txBox="1"/>
            <p:nvPr/>
          </p:nvSpPr>
          <p:spPr>
            <a:xfrm>
              <a:off x="5478413" y="172901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64ED76-26A1-6DB7-17E8-D4E3E9C0024F}"/>
                </a:ext>
              </a:extLst>
            </p:cNvPr>
            <p:cNvSpPr txBox="1"/>
            <p:nvPr/>
          </p:nvSpPr>
          <p:spPr>
            <a:xfrm>
              <a:off x="6414842" y="173005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" name="Server" descr="Server">
              <a:extLst>
                <a:ext uri="{FF2B5EF4-FFF2-40B4-BE49-F238E27FC236}">
                  <a16:creationId xmlns:a16="http://schemas.microsoft.com/office/drawing/2014/main" id="{AC08A075-8194-9DD4-8513-D514A2859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90733" y="1195467"/>
              <a:ext cx="457550" cy="4575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6F3B87-F2CB-09F1-F41D-028C84DE8A71}"/>
                </a:ext>
              </a:extLst>
            </p:cNvPr>
            <p:cNvSpPr txBox="1"/>
            <p:nvPr/>
          </p:nvSpPr>
          <p:spPr>
            <a:xfrm>
              <a:off x="5419573" y="4056269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E00C80-076D-222D-5D5F-74DB52A15E8C}"/>
                </a:ext>
              </a:extLst>
            </p:cNvPr>
            <p:cNvSpPr txBox="1"/>
            <p:nvPr/>
          </p:nvSpPr>
          <p:spPr>
            <a:xfrm>
              <a:off x="7641055" y="1721683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88ECCC-C231-8C2D-2CB1-78B35C08D1BD}"/>
                </a:ext>
              </a:extLst>
            </p:cNvPr>
            <p:cNvSpPr txBox="1"/>
            <p:nvPr/>
          </p:nvSpPr>
          <p:spPr>
            <a:xfrm>
              <a:off x="8660571" y="1724368"/>
              <a:ext cx="6812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Cloud Proxy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A7E359-3047-9E8E-1A56-B09A4EA37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65588" y="1188610"/>
              <a:ext cx="471239" cy="4123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4A8E679-C609-B80B-F775-4AE69E384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9741" y="1204365"/>
              <a:ext cx="412833" cy="39658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78B0B19-975F-74AE-1463-D7130ACC1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25647" y="1204365"/>
              <a:ext cx="412833" cy="398917"/>
            </a:xfrm>
            <a:prstGeom prst="rect">
              <a:avLst/>
            </a:prstGeom>
          </p:spPr>
        </p:pic>
        <p:pic>
          <p:nvPicPr>
            <p:cNvPr id="25" name="Gateway Services" descr="Gateway Services">
              <a:extLst>
                <a:ext uri="{FF2B5EF4-FFF2-40B4-BE49-F238E27FC236}">
                  <a16:creationId xmlns:a16="http://schemas.microsoft.com/office/drawing/2014/main" id="{D26B0772-AAFF-30CD-42AB-D4F36908D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69069" y="2695018"/>
              <a:ext cx="484244" cy="49262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9F5349-2784-9803-47C7-AF42F5DEC97F}"/>
                </a:ext>
              </a:extLst>
            </p:cNvPr>
            <p:cNvSpPr txBox="1"/>
            <p:nvPr/>
          </p:nvSpPr>
          <p:spPr>
            <a:xfrm>
              <a:off x="5412231" y="3235422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27" name="Connector: Elbow 61">
              <a:extLst>
                <a:ext uri="{FF2B5EF4-FFF2-40B4-BE49-F238E27FC236}">
                  <a16:creationId xmlns:a16="http://schemas.microsoft.com/office/drawing/2014/main" id="{3A5BBCE8-5D6D-A954-8922-A9AE4D1B9ED7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5953313" y="2941329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0303DF7C-A48F-2E20-DD22-31A20370C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965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E867C9AF-F0DE-9B81-ACB1-400246DA3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9095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E464A5-64E3-64E8-47D7-E25CBA987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6387" y="2313784"/>
              <a:ext cx="471239" cy="41233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D46353-4C02-48C6-2D6F-576B5318FCF2}"/>
                </a:ext>
              </a:extLst>
            </p:cNvPr>
            <p:cNvSpPr txBox="1"/>
            <p:nvPr/>
          </p:nvSpPr>
          <p:spPr>
            <a:xfrm>
              <a:off x="6066546" y="373810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3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E0D5FAA-043A-E09E-4996-F947EF55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68548" y="3285914"/>
              <a:ext cx="412833" cy="4128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DA2AD0-A4EE-F21F-C70B-13EE0B631991}"/>
                </a:ext>
              </a:extLst>
            </p:cNvPr>
            <p:cNvSpPr txBox="1"/>
            <p:nvPr/>
          </p:nvSpPr>
          <p:spPr>
            <a:xfrm>
              <a:off x="6757004" y="37350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3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FC3D399-FB29-A27F-DF91-8C1E671E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59006" y="3282837"/>
              <a:ext cx="412833" cy="41283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E878E4-E3FF-C8D6-72F9-EB409144D299}"/>
                </a:ext>
              </a:extLst>
            </p:cNvPr>
            <p:cNvSpPr txBox="1"/>
            <p:nvPr/>
          </p:nvSpPr>
          <p:spPr>
            <a:xfrm>
              <a:off x="7478650" y="374302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3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190FCBE-F97E-BD0C-2374-93666DFD9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80652" y="3290842"/>
              <a:ext cx="412833" cy="412833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5EA977B5-9B11-EC8E-F4D5-16F712FE9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5931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4C8942-43BA-0239-7AB6-E6E1361486BB}"/>
                </a:ext>
              </a:extLst>
            </p:cNvPr>
            <p:cNvSpPr txBox="1"/>
            <p:nvPr/>
          </p:nvSpPr>
          <p:spPr>
            <a:xfrm>
              <a:off x="6039323" y="2722687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2EA9161-7038-F96B-E26B-5AC6625D9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6734" y="2506993"/>
              <a:ext cx="2175246" cy="292315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グラフィックス 77" descr="Azure Virtual Network Gateway">
              <a:extLst>
                <a:ext uri="{FF2B5EF4-FFF2-40B4-BE49-F238E27FC236}">
                  <a16:creationId xmlns:a16="http://schemas.microsoft.com/office/drawing/2014/main" id="{8908C68F-121A-C45E-C883-7F7FE630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6005" y="2726896"/>
              <a:ext cx="411950" cy="411950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37CF525A-FAD9-AF6D-6B00-6BCF614308BF}"/>
                </a:ext>
              </a:extLst>
            </p:cNvPr>
            <p:cNvSpPr txBox="1"/>
            <p:nvPr/>
          </p:nvSpPr>
          <p:spPr>
            <a:xfrm>
              <a:off x="2742065" y="3237697"/>
              <a:ext cx="6700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VPN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9" descr="Azure Virtual Network">
              <a:extLst>
                <a:ext uri="{FF2B5EF4-FFF2-40B4-BE49-F238E27FC236}">
                  <a16:creationId xmlns:a16="http://schemas.microsoft.com/office/drawing/2014/main" id="{7574D94C-18A9-8620-50F5-812068035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0576" y="2522295"/>
              <a:ext cx="411950" cy="344937"/>
            </a:xfrm>
            <a:prstGeom prst="rect">
              <a:avLst/>
            </a:prstGeom>
          </p:spPr>
        </p:pic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57C016F6-D652-9288-CC06-A47D48EEAC42}"/>
                </a:ext>
              </a:extLst>
            </p:cNvPr>
            <p:cNvSpPr txBox="1"/>
            <p:nvPr/>
          </p:nvSpPr>
          <p:spPr>
            <a:xfrm>
              <a:off x="1068536" y="2610124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61861B1B-DF25-6AF1-ABFD-57040E07608A}"/>
                </a:ext>
              </a:extLst>
            </p:cNvPr>
            <p:cNvSpPr txBox="1"/>
            <p:nvPr/>
          </p:nvSpPr>
          <p:spPr>
            <a:xfrm>
              <a:off x="835673" y="306119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032" name="Picture 2" descr="Storage - Blob | Microsoft Azure Mono">
              <a:extLst>
                <a:ext uri="{FF2B5EF4-FFF2-40B4-BE49-F238E27FC236}">
                  <a16:creationId xmlns:a16="http://schemas.microsoft.com/office/drawing/2014/main" id="{7A72C0F4-A76F-685F-686A-C77D04D71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421" y="3981748"/>
              <a:ext cx="580955" cy="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Virtual Machines 1" descr="Virtual Machines">
              <a:extLst>
                <a:ext uri="{FF2B5EF4-FFF2-40B4-BE49-F238E27FC236}">
                  <a16:creationId xmlns:a16="http://schemas.microsoft.com/office/drawing/2014/main" id="{7A9259DA-B9BB-CAAE-C6B3-A1F11346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9085" y="3286863"/>
              <a:ext cx="582292" cy="582292"/>
            </a:xfrm>
            <a:prstGeom prst="rect">
              <a:avLst/>
            </a:prstGeom>
          </p:spPr>
        </p:pic>
        <p:pic>
          <p:nvPicPr>
            <p:cNvPr id="1034" name="Table Storage" descr="Table Storage">
              <a:extLst>
                <a:ext uri="{FF2B5EF4-FFF2-40B4-BE49-F238E27FC236}">
                  <a16:creationId xmlns:a16="http://schemas.microsoft.com/office/drawing/2014/main" id="{86B5B763-13A0-D55D-EB3D-2DA707CD6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9084" y="4610824"/>
              <a:ext cx="580955" cy="580955"/>
            </a:xfrm>
            <a:prstGeom prst="rect">
              <a:avLst/>
            </a:prstGeom>
          </p:spPr>
        </p:pic>
        <p:pic>
          <p:nvPicPr>
            <p:cNvPr id="1035" name="Redis Cache 2 (1)" descr="Redis Cache 2">
              <a:extLst>
                <a:ext uri="{FF2B5EF4-FFF2-40B4-BE49-F238E27FC236}">
                  <a16:creationId xmlns:a16="http://schemas.microsoft.com/office/drawing/2014/main" id="{D50A6F0A-415E-BDB4-AB2E-52DF3E45F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705940" y="3924212"/>
              <a:ext cx="580955" cy="580955"/>
            </a:xfrm>
            <a:prstGeom prst="rect">
              <a:avLst/>
            </a:prstGeom>
          </p:spPr>
        </p:pic>
        <p:pic>
          <p:nvPicPr>
            <p:cNvPr id="1036" name="SQL Data Warehouse" descr="SQL Data Warehouse">
              <a:extLst>
                <a:ext uri="{FF2B5EF4-FFF2-40B4-BE49-F238E27FC236}">
                  <a16:creationId xmlns:a16="http://schemas.microsoft.com/office/drawing/2014/main" id="{07788FF4-B689-4058-2EF0-D06CC850D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705940" y="3286863"/>
              <a:ext cx="580954" cy="580954"/>
            </a:xfrm>
            <a:prstGeom prst="rect">
              <a:avLst/>
            </a:prstGeom>
          </p:spPr>
        </p:pic>
        <p:pic>
          <p:nvPicPr>
            <p:cNvPr id="103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B3AAF0AE-0C8F-DD2E-813A-A8967ED5C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127" y="4614648"/>
              <a:ext cx="1106580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2" name="Connector: Elbow 61">
              <a:extLst>
                <a:ext uri="{FF2B5EF4-FFF2-40B4-BE49-F238E27FC236}">
                  <a16:creationId xmlns:a16="http://schemas.microsoft.com/office/drawing/2014/main" id="{1AA1E860-3748-FAF9-6370-5DBDEDCAF53E}"/>
                </a:ext>
              </a:extLst>
            </p:cNvPr>
            <p:cNvCxnSpPr>
              <a:cxnSpLocks/>
              <a:stCxn id="63" idx="3"/>
              <a:endCxn id="25" idx="1"/>
            </p:cNvCxnSpPr>
            <p:nvPr/>
          </p:nvCxnSpPr>
          <p:spPr>
            <a:xfrm>
              <a:off x="2857955" y="2932871"/>
              <a:ext cx="2611114" cy="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EFFA392F-5812-C260-5929-9038CF572FEB}"/>
                </a:ext>
              </a:extLst>
            </p:cNvPr>
            <p:cNvSpPr txBox="1"/>
            <p:nvPr/>
          </p:nvSpPr>
          <p:spPr>
            <a:xfrm>
              <a:off x="3756138" y="2540342"/>
              <a:ext cx="49051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IPSec Tunnel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56030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Deploy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VMware Cloud Director Availability in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5622905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A7D1AB85-C624-3AB5-8274-FF91A24F0972}"/>
              </a:ext>
            </a:extLst>
          </p:cNvPr>
          <p:cNvSpPr txBox="1"/>
          <p:nvPr/>
        </p:nvSpPr>
        <p:spPr>
          <a:xfrm>
            <a:off x="0" y="6581001"/>
            <a:ext cx="10974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https://learn.microsoft.com/en-us/azure/azure-vmware/media/deploy-vmware-cloud-director-availability/vmware-cloud-director-availability-diagram.png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0879D2A-BF28-CA68-520B-3B8D39EFFF09}"/>
              </a:ext>
            </a:extLst>
          </p:cNvPr>
          <p:cNvGrpSpPr/>
          <p:nvPr/>
        </p:nvGrpSpPr>
        <p:grpSpPr>
          <a:xfrm>
            <a:off x="143811" y="63041"/>
            <a:ext cx="9904547" cy="6527679"/>
            <a:chOff x="143811" y="63041"/>
            <a:chExt cx="9904547" cy="6527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F323B1-4AFB-287F-E821-158DFB45E855}"/>
                </a:ext>
              </a:extLst>
            </p:cNvPr>
            <p:cNvSpPr/>
            <p:nvPr/>
          </p:nvSpPr>
          <p:spPr>
            <a:xfrm>
              <a:off x="5825003" y="3537581"/>
              <a:ext cx="3293625" cy="136295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56297BA-1300-A4B5-43B3-91B8F895E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3811" y="1275214"/>
              <a:ext cx="3722377" cy="50678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BEE87316-5E8C-4FCA-D094-7B062D14A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627" y="155796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D730B0-5E57-7688-E3B9-5C672556F7A7}"/>
                </a:ext>
              </a:extLst>
            </p:cNvPr>
            <p:cNvSpPr txBox="1"/>
            <p:nvPr/>
          </p:nvSpPr>
          <p:spPr>
            <a:xfrm>
              <a:off x="862331" y="1557963"/>
              <a:ext cx="277551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434BD4-7330-FB97-7E7B-840E5F11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35414" y="944533"/>
              <a:ext cx="4778633" cy="564618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3EC4308E-0B57-5B64-0F2C-99E353B3A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333" y="99779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90CC1-17C9-62E4-4874-C0F21E93D4D1}"/>
                </a:ext>
              </a:extLst>
            </p:cNvPr>
            <p:cNvSpPr txBox="1"/>
            <p:nvPr/>
          </p:nvSpPr>
          <p:spPr>
            <a:xfrm>
              <a:off x="5949544" y="116476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068C2-86FB-0B25-E006-8CCE252FA9F7}"/>
                </a:ext>
              </a:extLst>
            </p:cNvPr>
            <p:cNvSpPr txBox="1"/>
            <p:nvPr/>
          </p:nvSpPr>
          <p:spPr>
            <a:xfrm>
              <a:off x="6032612" y="1595643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A2F1E2-B7B3-9339-ABC1-A08D8E451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38669" y="1474352"/>
              <a:ext cx="4015750" cy="48687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AA095F71-7DD7-02C8-BC8E-85BBA96C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47442" y="1552987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8FC03-4296-4EA6-3162-C109821AB5FB}"/>
                </a:ext>
              </a:extLst>
            </p:cNvPr>
            <p:cNvSpPr txBox="1"/>
            <p:nvPr/>
          </p:nvSpPr>
          <p:spPr>
            <a:xfrm>
              <a:off x="5979840" y="27106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4F85C-4521-934C-E5C0-87B289227A67}"/>
                </a:ext>
              </a:extLst>
            </p:cNvPr>
            <p:cNvSpPr txBox="1"/>
            <p:nvPr/>
          </p:nvSpPr>
          <p:spPr>
            <a:xfrm>
              <a:off x="6980275" y="276860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626950AA-B6C5-8247-9FF5-38EBBD4E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6043" y="2207266"/>
              <a:ext cx="457550" cy="45755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14B762-8BB2-20C8-7B5A-3CD76304481E}"/>
                </a:ext>
              </a:extLst>
            </p:cNvPr>
            <p:cNvSpPr txBox="1"/>
            <p:nvPr/>
          </p:nvSpPr>
          <p:spPr>
            <a:xfrm>
              <a:off x="2929234" y="2695848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7FB899F-5E45-A696-9943-5E5F55C8CE6A}"/>
                </a:ext>
              </a:extLst>
            </p:cNvPr>
            <p:cNvSpPr txBox="1"/>
            <p:nvPr/>
          </p:nvSpPr>
          <p:spPr>
            <a:xfrm>
              <a:off x="352546" y="434323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BFBD6556-2347-4BDA-E2FD-012B24BE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8573" y="3850404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661C15E-B383-B72D-9E3B-6924FD359DA1}"/>
                </a:ext>
              </a:extLst>
            </p:cNvPr>
            <p:cNvSpPr txBox="1"/>
            <p:nvPr/>
          </p:nvSpPr>
          <p:spPr>
            <a:xfrm>
              <a:off x="5991874" y="57097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8C9E6BB-AA80-E4DC-A2E8-1656CC5D8B29}"/>
                </a:ext>
              </a:extLst>
            </p:cNvPr>
            <p:cNvGrpSpPr/>
            <p:nvPr/>
          </p:nvGrpSpPr>
          <p:grpSpPr>
            <a:xfrm>
              <a:off x="6060647" y="5141119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FB8AF0-62D0-341E-1C35-D0D3281E8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6BB41DC8-7B8A-4FA7-27E6-DC9F98766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70CE14C-C511-F236-B756-5403D6730FCC}"/>
                </a:ext>
              </a:extLst>
            </p:cNvPr>
            <p:cNvSpPr txBox="1"/>
            <p:nvPr/>
          </p:nvSpPr>
          <p:spPr>
            <a:xfrm>
              <a:off x="6997848" y="570972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C3148D2-CB27-8A36-D020-DBA154FD1923}"/>
                </a:ext>
              </a:extLst>
            </p:cNvPr>
            <p:cNvGrpSpPr/>
            <p:nvPr/>
          </p:nvGrpSpPr>
          <p:grpSpPr>
            <a:xfrm>
              <a:off x="7065790" y="5158561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B509E6A-022A-4697-C4B4-9774D10CA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6D19273A-CD13-D9B1-C7D6-ED2710C65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E8FF30A-C5D0-3E99-BA0F-1DB7B41B75B5}"/>
                </a:ext>
              </a:extLst>
            </p:cNvPr>
            <p:cNvSpPr txBox="1"/>
            <p:nvPr/>
          </p:nvSpPr>
          <p:spPr>
            <a:xfrm>
              <a:off x="8024650" y="571905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5FB48E1-5C70-DF44-8D9F-FA7BC023A861}"/>
                </a:ext>
              </a:extLst>
            </p:cNvPr>
            <p:cNvGrpSpPr/>
            <p:nvPr/>
          </p:nvGrpSpPr>
          <p:grpSpPr>
            <a:xfrm>
              <a:off x="8119966" y="5158561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FA010C5-4707-6DA6-A9BD-5A8968DBD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BF5C360A-8534-73C5-5C26-33AF26289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4CDFA31-878F-4F2B-9E35-F998DBE591A7}"/>
                </a:ext>
              </a:extLst>
            </p:cNvPr>
            <p:cNvSpPr txBox="1"/>
            <p:nvPr/>
          </p:nvSpPr>
          <p:spPr>
            <a:xfrm>
              <a:off x="487776" y="569237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5B1E8E2-4E24-ECE7-C11C-E62B7A802F4C}"/>
                </a:ext>
              </a:extLst>
            </p:cNvPr>
            <p:cNvGrpSpPr/>
            <p:nvPr/>
          </p:nvGrpSpPr>
          <p:grpSpPr>
            <a:xfrm>
              <a:off x="556549" y="5123773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3077BF6-0851-0527-7E56-409C1D9DE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0696ED09-6DA5-7914-2661-881665A75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8E6A1FF-A303-BD5D-5F48-ACEA22E07FB2}"/>
                </a:ext>
              </a:extLst>
            </p:cNvPr>
            <p:cNvSpPr txBox="1"/>
            <p:nvPr/>
          </p:nvSpPr>
          <p:spPr>
            <a:xfrm>
              <a:off x="1493750" y="569237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5A9FFC2-5762-DB41-57B1-BB089D4DCE43}"/>
                </a:ext>
              </a:extLst>
            </p:cNvPr>
            <p:cNvGrpSpPr/>
            <p:nvPr/>
          </p:nvGrpSpPr>
          <p:grpSpPr>
            <a:xfrm>
              <a:off x="1561692" y="5141215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A6E1471-0833-E44B-0607-35786C1B6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36103413-C7EC-FDBF-A64A-28B230090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FE86EEA-2533-8AC3-DAE7-E02149B1A8BF}"/>
                </a:ext>
              </a:extLst>
            </p:cNvPr>
            <p:cNvSpPr txBox="1"/>
            <p:nvPr/>
          </p:nvSpPr>
          <p:spPr>
            <a:xfrm>
              <a:off x="2520552" y="5701710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ED7535F-7EAC-AC5D-3347-E38B36936949}"/>
                </a:ext>
              </a:extLst>
            </p:cNvPr>
            <p:cNvGrpSpPr/>
            <p:nvPr/>
          </p:nvGrpSpPr>
          <p:grpSpPr>
            <a:xfrm>
              <a:off x="2615868" y="5141215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0F3F9-F224-7418-7763-2FBA34C46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D0A8AA19-CE91-D8B6-5C50-C1AFB046C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B8B812C-A3E7-A529-BD41-F1DE37855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48567" y="5013515"/>
              <a:ext cx="3195954" cy="1025094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8C28422-0B75-A63E-F893-51BC4FB9C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67729" y="5013163"/>
              <a:ext cx="3195954" cy="1025446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E54FBDED-AB83-D658-5849-6BDCBBB8CBDC}"/>
                </a:ext>
              </a:extLst>
            </p:cNvPr>
            <p:cNvCxnSpPr>
              <a:cxnSpLocks/>
              <a:endCxn id="117" idx="1"/>
            </p:cNvCxnSpPr>
            <p:nvPr/>
          </p:nvCxnSpPr>
          <p:spPr>
            <a:xfrm flipV="1">
              <a:off x="3540423" y="5526062"/>
              <a:ext cx="2308144" cy="1236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80BD6FC-3112-6484-6A96-3A30F47C96B5}"/>
                </a:ext>
              </a:extLst>
            </p:cNvPr>
            <p:cNvSpPr txBox="1"/>
            <p:nvPr/>
          </p:nvSpPr>
          <p:spPr>
            <a:xfrm>
              <a:off x="3903753" y="5013163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Level replication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507FDB-0271-376D-CFC0-0F3F7F07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500577" y="63041"/>
              <a:ext cx="3538043" cy="5817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600D23C5-DD37-C4BA-1A04-49DE8BF354A0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3" y="4092371"/>
              <a:ext cx="735267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722272-7D74-9811-3862-C72F3C3C9047}"/>
                </a:ext>
              </a:extLst>
            </p:cNvPr>
            <p:cNvSpPr txBox="1"/>
            <p:nvPr/>
          </p:nvSpPr>
          <p:spPr>
            <a:xfrm>
              <a:off x="1813985" y="2701674"/>
              <a:ext cx="8811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Cloud Director (VCD)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58BE255-B0DA-48F3-5EFF-8EF86A67BD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36841" y="3001569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6078CA-1B9D-24A0-248D-F121F5F1096F}"/>
                </a:ext>
              </a:extLst>
            </p:cNvPr>
            <p:cNvSpPr txBox="1"/>
            <p:nvPr/>
          </p:nvSpPr>
          <p:spPr>
            <a:xfrm>
              <a:off x="2300429" y="326983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Plug-in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99DEF1-0C43-BFA1-F568-C40D848E6962}"/>
                </a:ext>
              </a:extLst>
            </p:cNvPr>
            <p:cNvSpPr txBox="1"/>
            <p:nvPr/>
          </p:nvSpPr>
          <p:spPr>
            <a:xfrm>
              <a:off x="5598001" y="3178591"/>
              <a:ext cx="67888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7484-594F-FFC5-2AF3-BC975E6B17DA}"/>
                </a:ext>
              </a:extLst>
            </p:cNvPr>
            <p:cNvSpPr txBox="1"/>
            <p:nvPr/>
          </p:nvSpPr>
          <p:spPr>
            <a:xfrm>
              <a:off x="6143414" y="229591"/>
              <a:ext cx="26741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Service instance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6F4044-B97F-97D8-EED3-E68B029B1343}"/>
                </a:ext>
              </a:extLst>
            </p:cNvPr>
            <p:cNvSpPr/>
            <p:nvPr/>
          </p:nvSpPr>
          <p:spPr>
            <a:xfrm>
              <a:off x="1819362" y="3809153"/>
              <a:ext cx="1048703" cy="9933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ECBFC4-898B-FA6D-2942-C93DE83869E1}"/>
                </a:ext>
              </a:extLst>
            </p:cNvPr>
            <p:cNvSpPr txBox="1"/>
            <p:nvPr/>
          </p:nvSpPr>
          <p:spPr>
            <a:xfrm>
              <a:off x="1838654" y="3835406"/>
              <a:ext cx="889006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On-Premises Cloud Director Replication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02635-A43D-AC68-D980-5808C7B1A200}"/>
                </a:ext>
              </a:extLst>
            </p:cNvPr>
            <p:cNvSpPr txBox="1"/>
            <p:nvPr/>
          </p:nvSpPr>
          <p:spPr>
            <a:xfrm>
              <a:off x="6024764" y="4542749"/>
              <a:ext cx="309386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Availability (VCDA) Cloud Appliances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B04FC80-B8ED-853C-1D7C-239774541BBF}"/>
                </a:ext>
              </a:extLst>
            </p:cNvPr>
            <p:cNvSpPr/>
            <p:nvPr/>
          </p:nvSpPr>
          <p:spPr>
            <a:xfrm>
              <a:off x="6024764" y="3706979"/>
              <a:ext cx="933932" cy="8188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FFE78F8-EC46-B887-CC6B-B452B16E931D}"/>
                </a:ext>
              </a:extLst>
            </p:cNvPr>
            <p:cNvSpPr/>
            <p:nvPr/>
          </p:nvSpPr>
          <p:spPr>
            <a:xfrm>
              <a:off x="7089034" y="3723350"/>
              <a:ext cx="889005" cy="796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82A3763-5D16-E1D8-D9CF-66708B80CD77}"/>
                </a:ext>
              </a:extLst>
            </p:cNvPr>
            <p:cNvSpPr/>
            <p:nvPr/>
          </p:nvSpPr>
          <p:spPr>
            <a:xfrm>
              <a:off x="8142957" y="3698895"/>
              <a:ext cx="786943" cy="8039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853F46-0ED1-603C-BAD5-70395F37AF4B}"/>
                </a:ext>
              </a:extLst>
            </p:cNvPr>
            <p:cNvSpPr txBox="1"/>
            <p:nvPr/>
          </p:nvSpPr>
          <p:spPr>
            <a:xfrm>
              <a:off x="6069691" y="3770411"/>
              <a:ext cx="88900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Replication management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Appliance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C00264-8B5F-1BC1-5387-934D37E5BBA9}"/>
                </a:ext>
              </a:extLst>
            </p:cNvPr>
            <p:cNvSpPr txBox="1"/>
            <p:nvPr/>
          </p:nvSpPr>
          <p:spPr>
            <a:xfrm>
              <a:off x="7089034" y="3844457"/>
              <a:ext cx="8890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Replicator Appliances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CC79C8-4E3B-9969-6405-90F32651E2A0}"/>
                </a:ext>
              </a:extLst>
            </p:cNvPr>
            <p:cNvSpPr txBox="1"/>
            <p:nvPr/>
          </p:nvSpPr>
          <p:spPr>
            <a:xfrm>
              <a:off x="8108376" y="3869249"/>
              <a:ext cx="8890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Tunnel Appliance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68A7C874-DE34-96E6-C9D1-7A1E29CAE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8065" y="4092371"/>
              <a:ext cx="2980494" cy="14199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E7C0E4DA-0577-3055-FD74-1CC9088ADB08}"/>
                </a:ext>
              </a:extLst>
            </p:cNvPr>
            <p:cNvCxnSpPr>
              <a:cxnSpLocks/>
              <a:stCxn id="11" idx="3"/>
              <a:endCxn id="42" idx="1"/>
            </p:cNvCxnSpPr>
            <p:nvPr/>
          </p:nvCxnSpPr>
          <p:spPr>
            <a:xfrm>
              <a:off x="2482987" y="2406560"/>
              <a:ext cx="729336" cy="16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C24A1D8-5CEE-1402-C6C4-81DE00D26DB7}"/>
                </a:ext>
              </a:extLst>
            </p:cNvPr>
            <p:cNvSpPr txBox="1"/>
            <p:nvPr/>
          </p:nvSpPr>
          <p:spPr>
            <a:xfrm>
              <a:off x="530949" y="6096813"/>
              <a:ext cx="2535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Virtual data center workloads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B69398F-16E1-CE57-CE14-381E0CE43066}"/>
                </a:ext>
              </a:extLst>
            </p:cNvPr>
            <p:cNvSpPr txBox="1"/>
            <p:nvPr/>
          </p:nvSpPr>
          <p:spPr>
            <a:xfrm>
              <a:off x="6106120" y="6098561"/>
              <a:ext cx="2535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Virtual data center workloads</a:t>
              </a:r>
            </a:p>
          </p:txBody>
        </p:sp>
        <p:cxnSp>
          <p:nvCxnSpPr>
            <p:cNvPr id="80" name="Connector: Elbow 61">
              <a:extLst>
                <a:ext uri="{FF2B5EF4-FFF2-40B4-BE49-F238E27FC236}">
                  <a16:creationId xmlns:a16="http://schemas.microsoft.com/office/drawing/2014/main" id="{BE528B70-6828-F34D-873D-99759222FE73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H="1" flipV="1">
              <a:off x="6486240" y="3081054"/>
              <a:ext cx="5490" cy="62592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61">
              <a:extLst>
                <a:ext uri="{FF2B5EF4-FFF2-40B4-BE49-F238E27FC236}">
                  <a16:creationId xmlns:a16="http://schemas.microsoft.com/office/drawing/2014/main" id="{C5D15E50-8B45-155C-B403-75D59F3FE15B}"/>
                </a:ext>
              </a:extLst>
            </p:cNvPr>
            <p:cNvCxnSpPr>
              <a:cxnSpLocks/>
            </p:cNvCxnSpPr>
            <p:nvPr/>
          </p:nvCxnSpPr>
          <p:spPr>
            <a:xfrm>
              <a:off x="7400627" y="3119713"/>
              <a:ext cx="0" cy="63880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FBBA86-68A7-619A-1AE6-58EDEC3DAD94}"/>
                </a:ext>
              </a:extLst>
            </p:cNvPr>
            <p:cNvSpPr txBox="1"/>
            <p:nvPr/>
          </p:nvSpPr>
          <p:spPr>
            <a:xfrm>
              <a:off x="8146365" y="2733482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94DF931-D380-0F5B-69CA-F99AF6770A0A}"/>
                </a:ext>
              </a:extLst>
            </p:cNvPr>
            <p:cNvSpPr txBox="1"/>
            <p:nvPr/>
          </p:nvSpPr>
          <p:spPr>
            <a:xfrm>
              <a:off x="621588" y="270167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93519DB-75CD-245E-8154-8CB8384F43C5}"/>
                </a:ext>
              </a:extLst>
            </p:cNvPr>
            <p:cNvSpPr txBox="1"/>
            <p:nvPr/>
          </p:nvSpPr>
          <p:spPr>
            <a:xfrm>
              <a:off x="7493922" y="3284898"/>
              <a:ext cx="63799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A2D3AF3-F240-4B4C-DF0B-A12D811BB77F}"/>
                </a:ext>
              </a:extLst>
            </p:cNvPr>
            <p:cNvSpPr txBox="1"/>
            <p:nvPr/>
          </p:nvSpPr>
          <p:spPr>
            <a:xfrm>
              <a:off x="1035740" y="4155616"/>
              <a:ext cx="63799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4D2348C2-0170-92B8-9497-5D1E13CAB8B4}"/>
                </a:ext>
              </a:extLst>
            </p:cNvPr>
            <p:cNvSpPr txBox="1"/>
            <p:nvPr/>
          </p:nvSpPr>
          <p:spPr>
            <a:xfrm>
              <a:off x="2471551" y="2190928"/>
              <a:ext cx="68260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2124EDE-060D-B25B-0527-397B55BF1AAD}"/>
                </a:ext>
              </a:extLst>
            </p:cNvPr>
            <p:cNvSpPr txBox="1"/>
            <p:nvPr/>
          </p:nvSpPr>
          <p:spPr>
            <a:xfrm>
              <a:off x="9161627" y="605979"/>
              <a:ext cx="65242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Proxy</a:t>
              </a:r>
            </a:p>
            <a:p>
              <a:pPr algn="ctr"/>
              <a:r>
                <a:rPr lang="en-US" sz="1100" dirty="0"/>
                <a:t>Connection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98BE8B-E984-534F-EFCA-AECD7D587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00773" y="3643694"/>
              <a:ext cx="397040" cy="3683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C9FAE3-5856-1991-C7FB-823CF0194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828005" y="3299114"/>
              <a:ext cx="397040" cy="3683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23CAC7A-756F-C5D0-2AE3-63B8F4F78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36835" y="2208270"/>
              <a:ext cx="446152" cy="3965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A5DDAD-6530-DBC0-3772-098B0C31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26120" y="159732"/>
              <a:ext cx="471239" cy="412335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C9CFFB-3D20-D169-958F-AFCCF6C71DF7}"/>
                </a:ext>
              </a:extLst>
            </p:cNvPr>
            <p:cNvGrpSpPr/>
            <p:nvPr/>
          </p:nvGrpSpPr>
          <p:grpSpPr>
            <a:xfrm flipH="1" flipV="1">
              <a:off x="9092263" y="457988"/>
              <a:ext cx="956095" cy="1921965"/>
              <a:chOff x="10960925" y="3499981"/>
              <a:chExt cx="617517" cy="179838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FCC8A9-E8F0-F18E-C598-3F5319A6414C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9BD7A4-F8D1-6457-2D40-ED95DC1FF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3499981"/>
                <a:ext cx="383610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6000426-334A-4B69-5D45-1BC0036FB5F8}"/>
                  </a:ext>
                </a:extLst>
              </p:cNvPr>
              <p:cNvCxnSpPr/>
              <p:nvPr/>
            </p:nvCxnSpPr>
            <p:spPr>
              <a:xfrm>
                <a:off x="10960925" y="5298366"/>
                <a:ext cx="617517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103489-00F6-8B60-AECA-02CE40246F74}"/>
                </a:ext>
              </a:extLst>
            </p:cNvPr>
            <p:cNvGrpSpPr/>
            <p:nvPr/>
          </p:nvGrpSpPr>
          <p:grpSpPr>
            <a:xfrm>
              <a:off x="4801105" y="376520"/>
              <a:ext cx="1023898" cy="3453738"/>
              <a:chOff x="10960925" y="3499981"/>
              <a:chExt cx="766818" cy="180639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932B1B-0AAD-470C-7F99-C7EBDDD5DB8E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9BD34D6-E466-0CD9-703F-122CFF52A7F2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498763" cy="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81FB54-CCDD-33B7-B72A-EBD9C3DC4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60925" y="5298366"/>
                <a:ext cx="766818" cy="8009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D7F54A-6A7E-E732-846D-DC9C3D969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8330" y="2208270"/>
              <a:ext cx="412833" cy="39658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8EE86C1-1926-6205-5621-971A3AC6E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2323" y="2207266"/>
              <a:ext cx="412833" cy="39891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A6C463D-5D97-6B72-D98A-9EADA03E7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285313" y="2241323"/>
              <a:ext cx="412833" cy="39891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FCF0B85-F836-8F39-0176-10276167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315051" y="2243660"/>
              <a:ext cx="412833" cy="396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4793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Resources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0158261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FAQ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21390289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5275A7-D92E-0039-3B14-23DA9793EE59}"/>
              </a:ext>
            </a:extLst>
          </p:cNvPr>
          <p:cNvGrpSpPr/>
          <p:nvPr/>
        </p:nvGrpSpPr>
        <p:grpSpPr>
          <a:xfrm>
            <a:off x="80138" y="67747"/>
            <a:ext cx="10571517" cy="6665801"/>
            <a:chOff x="810241" y="89722"/>
            <a:chExt cx="10571517" cy="66658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0241" y="89722"/>
              <a:ext cx="10571517" cy="43725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190" y="21758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470860" y="33936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130B60-E580-3740-812F-1B85E5548183}"/>
                </a:ext>
              </a:extLst>
            </p:cNvPr>
            <p:cNvSpPr txBox="1"/>
            <p:nvPr/>
          </p:nvSpPr>
          <p:spPr>
            <a:xfrm>
              <a:off x="5760019" y="1947549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E68478-D01C-19D5-F433-8252346846FE}"/>
                </a:ext>
              </a:extLst>
            </p:cNvPr>
            <p:cNvSpPr txBox="1"/>
            <p:nvPr/>
          </p:nvSpPr>
          <p:spPr>
            <a:xfrm>
              <a:off x="6928820" y="1456289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54" name="Graphic 5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86E0D03-37D3-A8C2-CC38-FDCB82E99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5407" y="1668260"/>
              <a:ext cx="448567" cy="448567"/>
            </a:xfrm>
            <a:prstGeom prst="rect">
              <a:avLst/>
            </a:prstGeom>
          </p:spPr>
        </p:pic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5C028EA0-0960-2EBC-B3B9-64E85E47339C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403974" y="1892544"/>
              <a:ext cx="125482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1">
              <a:extLst>
                <a:ext uri="{FF2B5EF4-FFF2-40B4-BE49-F238E27FC236}">
                  <a16:creationId xmlns:a16="http://schemas.microsoft.com/office/drawing/2014/main" id="{2EE4522E-FE62-731B-F55C-1B1CC6CCC723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 flipV="1">
              <a:off x="3703068" y="1892543"/>
              <a:ext cx="1156417" cy="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67E48D-97CB-02E2-6CDF-BF1F230F3539}"/>
                </a:ext>
              </a:extLst>
            </p:cNvPr>
            <p:cNvSpPr txBox="1"/>
            <p:nvPr/>
          </p:nvSpPr>
          <p:spPr>
            <a:xfrm>
              <a:off x="3942239" y="147686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1" name="グラフィックス 37" descr="Azure ExpressRoute">
              <a:extLst>
                <a:ext uri="{FF2B5EF4-FFF2-40B4-BE49-F238E27FC236}">
                  <a16:creationId xmlns:a16="http://schemas.microsoft.com/office/drawing/2014/main" id="{2355D882-F870-D78B-A6A2-42248EC30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45106" y="1091717"/>
              <a:ext cx="411950" cy="411950"/>
            </a:xfrm>
            <a:prstGeom prst="rect">
              <a:avLst/>
            </a:prstGeom>
          </p:spPr>
        </p:pic>
        <p:grpSp>
          <p:nvGrpSpPr>
            <p:cNvPr id="91" name="location 1" descr="location">
              <a:extLst>
                <a:ext uri="{FF2B5EF4-FFF2-40B4-BE49-F238E27FC236}">
                  <a16:creationId xmlns:a16="http://schemas.microsoft.com/office/drawing/2014/main" id="{A921770C-E27E-F777-4FB9-F608CD922511}"/>
                </a:ext>
              </a:extLst>
            </p:cNvPr>
            <p:cNvGrpSpPr/>
            <p:nvPr/>
          </p:nvGrpSpPr>
          <p:grpSpPr>
            <a:xfrm>
              <a:off x="1270287" y="871177"/>
              <a:ext cx="193915" cy="263085"/>
              <a:chOff x="798318" y="5778597"/>
              <a:chExt cx="268482" cy="386300"/>
            </a:xfrm>
          </p:grpSpPr>
          <p:sp>
            <p:nvSpPr>
              <p:cNvPr id="92" name="Freeform 113">
                <a:extLst>
                  <a:ext uri="{FF2B5EF4-FFF2-40B4-BE49-F238E27FC236}">
                    <a16:creationId xmlns:a16="http://schemas.microsoft.com/office/drawing/2014/main" id="{14216218-A78E-953C-2572-FEDEEB073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2CC75B9-F35B-5C09-BD3C-1F6DB692A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24473A0-2385-334F-0B94-81BF1358120B}"/>
                </a:ext>
              </a:extLst>
            </p:cNvPr>
            <p:cNvSpPr txBox="1"/>
            <p:nvPr/>
          </p:nvSpPr>
          <p:spPr>
            <a:xfrm>
              <a:off x="1545230" y="917121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E81A38-F959-6AFB-CA25-98FBBFFC9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66387" y="749398"/>
              <a:ext cx="4620333" cy="345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8" name="location 1" descr="location">
              <a:extLst>
                <a:ext uri="{FF2B5EF4-FFF2-40B4-BE49-F238E27FC236}">
                  <a16:creationId xmlns:a16="http://schemas.microsoft.com/office/drawing/2014/main" id="{CE1F5C86-75D1-5FB5-999F-C8F49F090961}"/>
                </a:ext>
              </a:extLst>
            </p:cNvPr>
            <p:cNvGrpSpPr/>
            <p:nvPr/>
          </p:nvGrpSpPr>
          <p:grpSpPr>
            <a:xfrm>
              <a:off x="6439572" y="871177"/>
              <a:ext cx="193915" cy="263085"/>
              <a:chOff x="798318" y="5778597"/>
              <a:chExt cx="268482" cy="386300"/>
            </a:xfrm>
          </p:grpSpPr>
          <p:sp>
            <p:nvSpPr>
              <p:cNvPr id="99" name="Freeform 113">
                <a:extLst>
                  <a:ext uri="{FF2B5EF4-FFF2-40B4-BE49-F238E27FC236}">
                    <a16:creationId xmlns:a16="http://schemas.microsoft.com/office/drawing/2014/main" id="{1CFAC9E6-1B94-D7F3-DD7E-2E7835DAB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5E1CC0B-441C-B242-169D-EFD6317A4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6188586-FAF2-0D75-016E-4A0C977CECA3}"/>
                </a:ext>
              </a:extLst>
            </p:cNvPr>
            <p:cNvSpPr txBox="1"/>
            <p:nvPr/>
          </p:nvSpPr>
          <p:spPr>
            <a:xfrm>
              <a:off x="6714515" y="917121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30E206F-0595-56C3-84C8-FAA3627FF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35672" y="749398"/>
              <a:ext cx="4920867" cy="345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69C3589-360E-1006-40B1-6ED4B3C228A0}"/>
                </a:ext>
              </a:extLst>
            </p:cNvPr>
            <p:cNvSpPr txBox="1"/>
            <p:nvPr/>
          </p:nvSpPr>
          <p:spPr>
            <a:xfrm>
              <a:off x="4831481" y="1456290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106" name="Graphic 10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0051B7B-8A3E-C888-2764-B1DACD32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9485" y="1668259"/>
              <a:ext cx="448567" cy="448567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B5E1435-0ABE-00BB-F69D-F4FE3C6EB1DC}"/>
                </a:ext>
              </a:extLst>
            </p:cNvPr>
            <p:cNvSpPr txBox="1"/>
            <p:nvPr/>
          </p:nvSpPr>
          <p:spPr>
            <a:xfrm>
              <a:off x="7615409" y="147686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8" name="グラフィックス 37" descr="Azure ExpressRoute">
              <a:extLst>
                <a:ext uri="{FF2B5EF4-FFF2-40B4-BE49-F238E27FC236}">
                  <a16:creationId xmlns:a16="http://schemas.microsoft.com/office/drawing/2014/main" id="{248A40DC-D67A-3BF3-F7D5-624D867C3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8276" y="1091717"/>
              <a:ext cx="411950" cy="411950"/>
            </a:xfrm>
            <a:prstGeom prst="rect">
              <a:avLst/>
            </a:prstGeom>
          </p:spPr>
        </p:pic>
        <p:cxnSp>
          <p:nvCxnSpPr>
            <p:cNvPr id="40" name="Connector: Elbow 61">
              <a:extLst>
                <a:ext uri="{FF2B5EF4-FFF2-40B4-BE49-F238E27FC236}">
                  <a16:creationId xmlns:a16="http://schemas.microsoft.com/office/drawing/2014/main" id="{41FD2949-9DB3-3DAC-B29B-552F6DF14A8A}"/>
                </a:ext>
              </a:extLst>
            </p:cNvPr>
            <p:cNvCxnSpPr>
              <a:cxnSpLocks/>
              <a:stCxn id="106" idx="3"/>
              <a:endCxn id="54" idx="1"/>
            </p:cNvCxnSpPr>
            <p:nvPr/>
          </p:nvCxnSpPr>
          <p:spPr>
            <a:xfrm>
              <a:off x="5308052" y="1892543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FC3C86-7C2D-1444-B3D7-BC421E8E3A5E}"/>
                </a:ext>
              </a:extLst>
            </p:cNvPr>
            <p:cNvSpPr txBox="1"/>
            <p:nvPr/>
          </p:nvSpPr>
          <p:spPr>
            <a:xfrm>
              <a:off x="1962869" y="1690173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AE3C6F-6353-A2A0-3713-E7448421B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95830" y="1591710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761C15B2-ED06-5DA4-BE5B-C01AF0C72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7699" y="1647517"/>
              <a:ext cx="412833" cy="4128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2285E2-734D-D909-2A03-4397D4ABDD4B}"/>
                </a:ext>
              </a:extLst>
            </p:cNvPr>
            <p:cNvSpPr txBox="1"/>
            <p:nvPr/>
          </p:nvSpPr>
          <p:spPr>
            <a:xfrm>
              <a:off x="9225842" y="1690173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6FD582-BABE-3E8A-062D-6A459AFB0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58803" y="1591710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8226B80C-DF9F-7C05-5CF2-8155D784F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0672" y="1647517"/>
              <a:ext cx="412833" cy="412833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608A8B37-6224-C2A0-8E40-2E0D5B7C3D16}"/>
                </a:ext>
              </a:extLst>
            </p:cNvPr>
            <p:cNvCxnSpPr>
              <a:cxnSpLocks/>
              <a:stCxn id="3" idx="2"/>
              <a:endCxn id="26" idx="0"/>
            </p:cNvCxnSpPr>
            <p:nvPr/>
          </p:nvCxnSpPr>
          <p:spPr>
            <a:xfrm>
              <a:off x="2549449" y="2193375"/>
              <a:ext cx="5746" cy="64746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BD7ABD-7FE5-C677-0089-75D22AF416C5}"/>
                </a:ext>
              </a:extLst>
            </p:cNvPr>
            <p:cNvSpPr txBox="1"/>
            <p:nvPr/>
          </p:nvSpPr>
          <p:spPr>
            <a:xfrm>
              <a:off x="1508785" y="2318834"/>
              <a:ext cx="95487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AVS Interconnect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F5BA27-662D-3A00-3A16-BF25A82C07E8}"/>
                </a:ext>
              </a:extLst>
            </p:cNvPr>
            <p:cNvSpPr txBox="1"/>
            <p:nvPr/>
          </p:nvSpPr>
          <p:spPr>
            <a:xfrm>
              <a:off x="1968615" y="2939301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92D103-289F-77A1-23F4-0A1E54A2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01576" y="2840838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EA856196-4188-EC1C-2925-DA5D7F94A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3445" y="2896645"/>
              <a:ext cx="412833" cy="412833"/>
            </a:xfrm>
            <a:prstGeom prst="rect">
              <a:avLst/>
            </a:prstGeom>
          </p:spPr>
        </p:pic>
        <p:pic>
          <p:nvPicPr>
            <p:cNvPr id="30" name="グラフィックス 39" descr="Azure Virtual Network">
              <a:extLst>
                <a:ext uri="{FF2B5EF4-FFF2-40B4-BE49-F238E27FC236}">
                  <a16:creationId xmlns:a16="http://schemas.microsoft.com/office/drawing/2014/main" id="{6FDF1E4E-B601-498B-B3C3-7CDAC4437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57701" y="2852541"/>
              <a:ext cx="411950" cy="344937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5850C3-46FF-67EE-6404-6649E9A4D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93835" y="2784877"/>
              <a:ext cx="2877121" cy="12090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068FE4-C3E6-78B3-F108-FDB131A83B3F}"/>
                </a:ext>
              </a:extLst>
            </p:cNvPr>
            <p:cNvSpPr txBox="1"/>
            <p:nvPr/>
          </p:nvSpPr>
          <p:spPr>
            <a:xfrm>
              <a:off x="8757710" y="2975134"/>
              <a:ext cx="76623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A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3862021-AA7E-9C6D-18D0-69F6B346D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546207" y="3262389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8184BFB-78C6-1434-E960-A33CBE67A5C7}"/>
                </a:ext>
              </a:extLst>
            </p:cNvPr>
            <p:cNvSpPr txBox="1"/>
            <p:nvPr/>
          </p:nvSpPr>
          <p:spPr>
            <a:xfrm>
              <a:off x="9112187" y="3420644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42" name="Picture 2" descr="Image result for azure netapp filer icon">
              <a:extLst>
                <a:ext uri="{FF2B5EF4-FFF2-40B4-BE49-F238E27FC236}">
                  <a16:creationId xmlns:a16="http://schemas.microsoft.com/office/drawing/2014/main" id="{5EAB8895-FD8F-E0AF-A83A-D660FEBD9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3702" y="3306716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グラフィックス 77" descr="Azure Virtual Network Gateway">
              <a:extLst>
                <a:ext uri="{FF2B5EF4-FFF2-40B4-BE49-F238E27FC236}">
                  <a16:creationId xmlns:a16="http://schemas.microsoft.com/office/drawing/2014/main" id="{A5C280C8-1E5F-CCFD-1933-A34CA719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97529" y="3332375"/>
              <a:ext cx="411950" cy="411950"/>
            </a:xfrm>
            <a:prstGeom prst="rect">
              <a:avLst/>
            </a:prstGeom>
          </p:spPr>
        </p:pic>
        <p:cxnSp>
          <p:nvCxnSpPr>
            <p:cNvPr id="45" name="Connector: Elbow 61">
              <a:extLst>
                <a:ext uri="{FF2B5EF4-FFF2-40B4-BE49-F238E27FC236}">
                  <a16:creationId xmlns:a16="http://schemas.microsoft.com/office/drawing/2014/main" id="{B03CD004-3F93-6217-13B4-893F62DC1307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rot="16200000" flipH="1">
              <a:off x="6821227" y="2462048"/>
              <a:ext cx="1422098" cy="730505"/>
            </a:xfrm>
            <a:prstGeom prst="bentConnector2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8835E04-9463-80F9-8EEB-97FAFD20AB17}"/>
                </a:ext>
              </a:extLst>
            </p:cNvPr>
            <p:cNvSpPr txBox="1"/>
            <p:nvPr/>
          </p:nvSpPr>
          <p:spPr>
            <a:xfrm>
              <a:off x="7224664" y="3001288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7" name="グラフィックス 37" descr="Azure ExpressRoute">
              <a:extLst>
                <a:ext uri="{FF2B5EF4-FFF2-40B4-BE49-F238E27FC236}">
                  <a16:creationId xmlns:a16="http://schemas.microsoft.com/office/drawing/2014/main" id="{5172E39D-166E-F008-1A2D-8340A7F9A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33133" y="2608674"/>
              <a:ext cx="411950" cy="41195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F065FA-8650-DB32-3EAA-533D05EE0C55}"/>
                </a:ext>
              </a:extLst>
            </p:cNvPr>
            <p:cNvSpPr txBox="1"/>
            <p:nvPr/>
          </p:nvSpPr>
          <p:spPr>
            <a:xfrm>
              <a:off x="7167024" y="3615476"/>
              <a:ext cx="88806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747A13-9134-5488-F8FE-B7B9C77C7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14741" y="5120894"/>
              <a:ext cx="3301239" cy="163462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51" descr="VMware vSphere">
              <a:extLst>
                <a:ext uri="{FF2B5EF4-FFF2-40B4-BE49-F238E27FC236}">
                  <a16:creationId xmlns:a16="http://schemas.microsoft.com/office/drawing/2014/main" id="{72EDFF39-D2C9-6B45-77B3-F8D89B48F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077" y="523023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BD7A2CD-E0D3-7AF4-EE54-02117C2D1BCD}"/>
                </a:ext>
              </a:extLst>
            </p:cNvPr>
            <p:cNvSpPr txBox="1"/>
            <p:nvPr/>
          </p:nvSpPr>
          <p:spPr>
            <a:xfrm>
              <a:off x="2981781" y="5230234"/>
              <a:ext cx="23094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</a:t>
              </a:r>
            </a:p>
          </p:txBody>
        </p:sp>
        <p:pic>
          <p:nvPicPr>
            <p:cNvPr id="56" name="Picture 55" descr="VMware vSphere">
              <a:extLst>
                <a:ext uri="{FF2B5EF4-FFF2-40B4-BE49-F238E27FC236}">
                  <a16:creationId xmlns:a16="http://schemas.microsoft.com/office/drawing/2014/main" id="{81F28D53-A5FE-8F1C-59E3-F0B99FC79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710" y="567970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1924D9-128C-A071-2911-690D7D4DF7E0}"/>
                </a:ext>
              </a:extLst>
            </p:cNvPr>
            <p:cNvSpPr txBox="1"/>
            <p:nvPr/>
          </p:nvSpPr>
          <p:spPr>
            <a:xfrm>
              <a:off x="2696146" y="612425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C8B614-794E-93FE-2D45-EB1711C07D8C}"/>
                </a:ext>
              </a:extLst>
            </p:cNvPr>
            <p:cNvSpPr txBox="1"/>
            <p:nvPr/>
          </p:nvSpPr>
          <p:spPr>
            <a:xfrm>
              <a:off x="3813579" y="619645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98C34964-DDCD-F65D-A3A4-69A27E27E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859981" y="5692252"/>
              <a:ext cx="457550" cy="457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8F670C-36AC-468F-9CED-D9E8897333AC}"/>
                </a:ext>
              </a:extLst>
            </p:cNvPr>
            <p:cNvSpPr txBox="1"/>
            <p:nvPr/>
          </p:nvSpPr>
          <p:spPr>
            <a:xfrm>
              <a:off x="4414600" y="3711556"/>
              <a:ext cx="34624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MSEE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1" name="Graphic 6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CE98142-6BB8-D1BA-3BF8-505655DB3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9485" y="3571911"/>
              <a:ext cx="448567" cy="448567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B9AE5D-E719-DA98-BF55-22E7A54B65B2}"/>
                </a:ext>
              </a:extLst>
            </p:cNvPr>
            <p:cNvSpPr txBox="1"/>
            <p:nvPr/>
          </p:nvSpPr>
          <p:spPr>
            <a:xfrm>
              <a:off x="4799971" y="6176821"/>
              <a:ext cx="57414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64" name="Graphic 6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0C26895-5C9B-B693-8F54-6B78F0EF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7463" y="5686121"/>
              <a:ext cx="448567" cy="448567"/>
            </a:xfrm>
            <a:prstGeom prst="rect">
              <a:avLst/>
            </a:prstGeom>
          </p:spPr>
        </p:pic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5300F381-8298-DA2F-A6EF-F6D283B86590}"/>
                </a:ext>
              </a:extLst>
            </p:cNvPr>
            <p:cNvCxnSpPr>
              <a:cxnSpLocks/>
              <a:stCxn id="64" idx="0"/>
              <a:endCxn id="61" idx="2"/>
            </p:cNvCxnSpPr>
            <p:nvPr/>
          </p:nvCxnSpPr>
          <p:spPr>
            <a:xfrm flipV="1">
              <a:off x="5081747" y="4020478"/>
              <a:ext cx="2022" cy="166564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F4915C-1244-BB23-6DAD-63DFE4967260}"/>
                </a:ext>
              </a:extLst>
            </p:cNvPr>
            <p:cNvSpPr txBox="1"/>
            <p:nvPr/>
          </p:nvSpPr>
          <p:spPr>
            <a:xfrm>
              <a:off x="5742935" y="452814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9" name="グラフィックス 37" descr="Azure ExpressRoute">
              <a:extLst>
                <a:ext uri="{FF2B5EF4-FFF2-40B4-BE49-F238E27FC236}">
                  <a16:creationId xmlns:a16="http://schemas.microsoft.com/office/drawing/2014/main" id="{B38CE4F4-5B6C-08B9-6901-FA7B3051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51638" y="4491447"/>
              <a:ext cx="411950" cy="411950"/>
            </a:xfrm>
            <a:prstGeom prst="rect">
              <a:avLst/>
            </a:prstGeom>
          </p:spPr>
        </p:pic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54EDC555-E75C-DBB1-F3D7-116FCB3E4E25}"/>
                </a:ext>
              </a:extLst>
            </p:cNvPr>
            <p:cNvCxnSpPr>
              <a:cxnSpLocks/>
              <a:stCxn id="61" idx="0"/>
              <a:endCxn id="106" idx="2"/>
            </p:cNvCxnSpPr>
            <p:nvPr/>
          </p:nvCxnSpPr>
          <p:spPr>
            <a:xfrm flipV="1">
              <a:off x="5083769" y="2116826"/>
              <a:ext cx="0" cy="145508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99BDECE-1F3D-D49A-6942-52448925DFD7}"/>
                </a:ext>
              </a:extLst>
            </p:cNvPr>
            <p:cNvSpPr txBox="1"/>
            <p:nvPr/>
          </p:nvSpPr>
          <p:spPr>
            <a:xfrm>
              <a:off x="4551363" y="2633712"/>
              <a:ext cx="41517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cxnSp>
          <p:nvCxnSpPr>
            <p:cNvPr id="112" name="Connector: Elbow 61">
              <a:extLst>
                <a:ext uri="{FF2B5EF4-FFF2-40B4-BE49-F238E27FC236}">
                  <a16:creationId xmlns:a16="http://schemas.microsoft.com/office/drawing/2014/main" id="{A313B08B-E62F-7CCA-7D4C-761DB14CBA54}"/>
                </a:ext>
              </a:extLst>
            </p:cNvPr>
            <p:cNvCxnSpPr>
              <a:cxnSpLocks/>
              <a:stCxn id="61" idx="0"/>
              <a:endCxn id="54" idx="1"/>
            </p:cNvCxnSpPr>
            <p:nvPr/>
          </p:nvCxnSpPr>
          <p:spPr>
            <a:xfrm flipV="1">
              <a:off x="5083769" y="1892544"/>
              <a:ext cx="1871638" cy="1679367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CDABE63-F7B0-CFD2-AC22-1BD192DDA741}"/>
                </a:ext>
              </a:extLst>
            </p:cNvPr>
            <p:cNvSpPr txBox="1"/>
            <p:nvPr/>
          </p:nvSpPr>
          <p:spPr>
            <a:xfrm>
              <a:off x="5760019" y="3035689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248E7C5-F37E-C450-2179-D4654593EF6A}"/>
                </a:ext>
              </a:extLst>
            </p:cNvPr>
            <p:cNvCxnSpPr>
              <a:cxnSpLocks/>
              <a:stCxn id="2" idx="2"/>
              <a:endCxn id="25" idx="0"/>
            </p:cNvCxnSpPr>
            <p:nvPr/>
          </p:nvCxnSpPr>
          <p:spPr>
            <a:xfrm>
              <a:off x="2723494" y="2028727"/>
              <a:ext cx="5746" cy="910574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1F934907-1E6A-8364-1F04-CC912E5C8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5783" y="1664052"/>
              <a:ext cx="5314837" cy="12519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EC29CA-F92D-D107-D5B3-49ECCDAFFDAD}"/>
                </a:ext>
              </a:extLst>
            </p:cNvPr>
            <p:cNvSpPr/>
            <p:nvPr/>
          </p:nvSpPr>
          <p:spPr>
            <a:xfrm>
              <a:off x="3511296" y="2068740"/>
              <a:ext cx="1703635" cy="3936376"/>
            </a:xfrm>
            <a:custGeom>
              <a:avLst/>
              <a:gdLst>
                <a:gd name="connsiteX0" fmla="*/ 0 w 1703635"/>
                <a:gd name="connsiteY0" fmla="*/ 74614 h 3936376"/>
                <a:gd name="connsiteX1" fmla="*/ 1506931 w 1703635"/>
                <a:gd name="connsiteY1" fmla="*/ 74614 h 3936376"/>
                <a:gd name="connsiteX2" fmla="*/ 1689811 w 1703635"/>
                <a:gd name="connsiteY2" fmla="*/ 850025 h 3936376"/>
                <a:gd name="connsiteX3" fmla="*/ 1616659 w 1703635"/>
                <a:gd name="connsiteY3" fmla="*/ 3505442 h 3936376"/>
                <a:gd name="connsiteX4" fmla="*/ 1031443 w 1703635"/>
                <a:gd name="connsiteY4" fmla="*/ 3900463 h 39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3635" h="3936376">
                  <a:moveTo>
                    <a:pt x="0" y="74614"/>
                  </a:moveTo>
                  <a:cubicBezTo>
                    <a:pt x="612648" y="9996"/>
                    <a:pt x="1225296" y="-54621"/>
                    <a:pt x="1506931" y="74614"/>
                  </a:cubicBezTo>
                  <a:cubicBezTo>
                    <a:pt x="1788566" y="203849"/>
                    <a:pt x="1671523" y="278220"/>
                    <a:pt x="1689811" y="850025"/>
                  </a:cubicBezTo>
                  <a:cubicBezTo>
                    <a:pt x="1708099" y="1421830"/>
                    <a:pt x="1726387" y="2997036"/>
                    <a:pt x="1616659" y="3505442"/>
                  </a:cubicBezTo>
                  <a:cubicBezTo>
                    <a:pt x="1506931" y="4013848"/>
                    <a:pt x="1269187" y="3957155"/>
                    <a:pt x="1031443" y="3900463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6265673-3A75-0D19-0126-7DE7C6BE8D14}"/>
                </a:ext>
              </a:extLst>
            </p:cNvPr>
            <p:cNvSpPr/>
            <p:nvPr/>
          </p:nvSpPr>
          <p:spPr>
            <a:xfrm>
              <a:off x="6954810" y="2078252"/>
              <a:ext cx="1791321" cy="1529733"/>
            </a:xfrm>
            <a:custGeom>
              <a:avLst/>
              <a:gdLst>
                <a:gd name="connsiteX0" fmla="*/ 1791321 w 1791321"/>
                <a:gd name="connsiteY0" fmla="*/ 43714 h 1529733"/>
                <a:gd name="connsiteX1" fmla="*/ 318509 w 1791321"/>
                <a:gd name="connsiteY1" fmla="*/ 50695 h 1529733"/>
                <a:gd name="connsiteX2" fmla="*/ 144005 w 1791321"/>
                <a:gd name="connsiteY2" fmla="*/ 553266 h 1529733"/>
                <a:gd name="connsiteX3" fmla="*/ 95144 w 1791321"/>
                <a:gd name="connsiteY3" fmla="*/ 1439745 h 1529733"/>
                <a:gd name="connsiteX4" fmla="*/ 1484195 w 1791321"/>
                <a:gd name="connsiteY4" fmla="*/ 1453705 h 15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1321" h="1529733">
                  <a:moveTo>
                    <a:pt x="1791321" y="43714"/>
                  </a:moveTo>
                  <a:cubicBezTo>
                    <a:pt x="1192191" y="4742"/>
                    <a:pt x="593062" y="-34230"/>
                    <a:pt x="318509" y="50695"/>
                  </a:cubicBezTo>
                  <a:cubicBezTo>
                    <a:pt x="43956" y="135620"/>
                    <a:pt x="181232" y="321758"/>
                    <a:pt x="144005" y="553266"/>
                  </a:cubicBezTo>
                  <a:cubicBezTo>
                    <a:pt x="106777" y="784774"/>
                    <a:pt x="-128221" y="1289672"/>
                    <a:pt x="95144" y="1439745"/>
                  </a:cubicBezTo>
                  <a:cubicBezTo>
                    <a:pt x="318509" y="1589818"/>
                    <a:pt x="901352" y="1521761"/>
                    <a:pt x="1484195" y="1453705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6647129-829D-B41D-5EB8-55FE75344EB9}"/>
                </a:ext>
              </a:extLst>
            </p:cNvPr>
            <p:cNvSpPr txBox="1"/>
            <p:nvPr/>
          </p:nvSpPr>
          <p:spPr>
            <a:xfrm>
              <a:off x="2807580" y="2336164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208C155-DCF3-5B8E-1CA4-DA71C7225778}"/>
                </a:ext>
              </a:extLst>
            </p:cNvPr>
            <p:cNvSpPr txBox="1"/>
            <p:nvPr/>
          </p:nvSpPr>
          <p:spPr>
            <a:xfrm>
              <a:off x="2950554" y="1201922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F34B43-39D2-5407-94D2-82BB5FDD44BA}"/>
                </a:ext>
              </a:extLst>
            </p:cNvPr>
            <p:cNvSpPr txBox="1"/>
            <p:nvPr/>
          </p:nvSpPr>
          <p:spPr>
            <a:xfrm>
              <a:off x="2021168" y="4527842"/>
              <a:ext cx="2963953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Egress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Data Charges (Metered Billing Model)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No Data Charges (Unlimited Billing Model)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750701B-784E-A5ED-1A72-C1B1F5C4E446}"/>
                </a:ext>
              </a:extLst>
            </p:cNvPr>
            <p:cNvSpPr txBox="1"/>
            <p:nvPr/>
          </p:nvSpPr>
          <p:spPr>
            <a:xfrm>
              <a:off x="7454127" y="2189751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C3BD22-5C1F-46DC-D4F0-B3EA2D3F1A8A}"/>
              </a:ext>
            </a:extLst>
          </p:cNvPr>
          <p:cNvSpPr txBox="1"/>
          <p:nvPr/>
        </p:nvSpPr>
        <p:spPr>
          <a:xfrm>
            <a:off x="0" y="6858000"/>
            <a:ext cx="9659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https://learn.microsoft.com/en-us/azure/azure-vmware/media/data-transfer-charges.png</a:t>
            </a:r>
          </a:p>
        </p:txBody>
      </p:sp>
    </p:spTree>
    <p:extLst>
      <p:ext uri="{BB962C8B-B14F-4D97-AF65-F5344CB8AC3E}">
        <p14:creationId xmlns:p14="http://schemas.microsoft.com/office/powerpoint/2010/main" val="237335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9086DA-E588-A553-9514-4E6C7E05D39B}"/>
              </a:ext>
            </a:extLst>
          </p:cNvPr>
          <p:cNvGrpSpPr/>
          <p:nvPr/>
        </p:nvGrpSpPr>
        <p:grpSpPr>
          <a:xfrm>
            <a:off x="127018" y="126596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228478" y="2116972"/>
              <a:ext cx="1139465" cy="967392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127018" y="4161512"/>
              <a:ext cx="3920945" cy="677108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NSX-T Data Center Edges contain the Network Segments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your workload VMs will connect to.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798211" y="3084364"/>
              <a:ext cx="1289280" cy="107714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65581C-0995-73F2-09E4-0389E87AC19B}"/>
              </a:ext>
            </a:extLst>
          </p:cNvPr>
          <p:cNvSpPr txBox="1"/>
          <p:nvPr/>
        </p:nvSpPr>
        <p:spPr>
          <a:xfrm>
            <a:off x="0" y="6579426"/>
            <a:ext cx="10321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https://learn.microsoft.com/en-us/azure/azure-vmware/media/pre-deployment/nsx-segment-diagram.png</a:t>
            </a:r>
          </a:p>
        </p:txBody>
      </p:sp>
    </p:spTree>
    <p:extLst>
      <p:ext uri="{BB962C8B-B14F-4D97-AF65-F5344CB8AC3E}">
        <p14:creationId xmlns:p14="http://schemas.microsoft.com/office/powerpoint/2010/main" val="3930125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18C49BD-B2DA-E4A9-0442-D57A0E21AAE1}"/>
              </a:ext>
            </a:extLst>
          </p:cNvPr>
          <p:cNvGrpSpPr/>
          <p:nvPr/>
        </p:nvGrpSpPr>
        <p:grpSpPr>
          <a:xfrm>
            <a:off x="98665" y="74440"/>
            <a:ext cx="11553256" cy="6449298"/>
            <a:chOff x="127018" y="102794"/>
            <a:chExt cx="1155325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4112511" y="401887"/>
              <a:ext cx="5833687" cy="2125939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7608647" y="4883627"/>
              <a:ext cx="4071627" cy="8463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The Azure VMware Solution connects to your new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Virtual Network via an Azure ExpressRoute Gateway.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You could also use an existing Azure Virtual Network.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7029355" y="2527826"/>
              <a:ext cx="2615106" cy="235580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475F717-7DAE-A202-66DC-1D2F38F02C3A}"/>
              </a:ext>
            </a:extLst>
          </p:cNvPr>
          <p:cNvSpPr txBox="1"/>
          <p:nvPr/>
        </p:nvSpPr>
        <p:spPr>
          <a:xfrm>
            <a:off x="0" y="6585871"/>
            <a:ext cx="9302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https://learn.microsoft.com/en-us/azure/azure-vmware/media/pre-deployment/azure-vmware-solution-expressroute-diagram.png</a:t>
            </a:r>
          </a:p>
        </p:txBody>
      </p:sp>
    </p:spTree>
    <p:extLst>
      <p:ext uri="{BB962C8B-B14F-4D97-AF65-F5344CB8AC3E}">
        <p14:creationId xmlns:p14="http://schemas.microsoft.com/office/powerpoint/2010/main" val="38811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Tutorial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s section</a:t>
            </a:r>
          </a:p>
        </p:txBody>
      </p:sp>
    </p:spTree>
    <p:extLst>
      <p:ext uri="{BB962C8B-B14F-4D97-AF65-F5344CB8AC3E}">
        <p14:creationId xmlns:p14="http://schemas.microsoft.com/office/powerpoint/2010/main" val="799893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BEBE795-9416-D8A7-6B10-17215752640E}"/>
              </a:ext>
            </a:extLst>
          </p:cNvPr>
          <p:cNvGrpSpPr/>
          <p:nvPr/>
        </p:nvGrpSpPr>
        <p:grpSpPr>
          <a:xfrm>
            <a:off x="98665" y="74440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5158170" y="1290505"/>
              <a:ext cx="1612827" cy="1925867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7608647" y="4883627"/>
              <a:ext cx="3340658" cy="8463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ExpressRoute Global Reach connects your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VMware Solution private cloud to your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customer vSphere environment.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5964584" y="3216372"/>
              <a:ext cx="3314392" cy="166725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390E11-76AA-DAA5-815A-9792DFC8E1BC}"/>
              </a:ext>
            </a:extLst>
          </p:cNvPr>
          <p:cNvSpPr txBox="1"/>
          <p:nvPr/>
        </p:nvSpPr>
        <p:spPr>
          <a:xfrm>
            <a:off x="0" y="6579426"/>
            <a:ext cx="9792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https://learn.microsoft.com/en-us/azure/azure-vmware/media/pre-deployment/azure-vmware-solution-on-premises-diagram.png</a:t>
            </a:r>
          </a:p>
        </p:txBody>
      </p:sp>
    </p:spTree>
    <p:extLst>
      <p:ext uri="{BB962C8B-B14F-4D97-AF65-F5344CB8AC3E}">
        <p14:creationId xmlns:p14="http://schemas.microsoft.com/office/powerpoint/2010/main" val="4074078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Cost optimization section</a:t>
            </a:r>
          </a:p>
        </p:txBody>
      </p:sp>
    </p:spTree>
    <p:extLst>
      <p:ext uri="{BB962C8B-B14F-4D97-AF65-F5344CB8AC3E}">
        <p14:creationId xmlns:p14="http://schemas.microsoft.com/office/powerpoint/2010/main" val="4098383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Architecture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750094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D535EB-D3C4-C14C-85EE-3FC78B4F9E2F}"/>
              </a:ext>
            </a:extLst>
          </p:cNvPr>
          <p:cNvGrpSpPr/>
          <p:nvPr/>
        </p:nvGrpSpPr>
        <p:grpSpPr>
          <a:xfrm>
            <a:off x="146563" y="124491"/>
            <a:ext cx="6887390" cy="5432888"/>
            <a:chOff x="2010805" y="485998"/>
            <a:chExt cx="6887390" cy="54328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C45351-4714-85E6-8EA9-0D035C2FD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10805" y="485998"/>
              <a:ext cx="6887390" cy="54328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C70A84-93DB-F019-BC48-C372C02D4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104041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Subscription">
              <a:extLst>
                <a:ext uri="{FF2B5EF4-FFF2-40B4-BE49-F238E27FC236}">
                  <a16:creationId xmlns:a16="http://schemas.microsoft.com/office/drawing/2014/main" id="{A22C71D5-353D-CE96-FC37-36A131991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6960" y="1116894"/>
              <a:ext cx="412834" cy="412834"/>
            </a:xfrm>
            <a:prstGeom prst="rect">
              <a:avLst/>
            </a:prstGeom>
          </p:spPr>
        </p:pic>
        <p:pic>
          <p:nvPicPr>
            <p:cNvPr id="7" name="Graphic 6" descr="Azure Resource Group">
              <a:extLst>
                <a:ext uri="{FF2B5EF4-FFF2-40B4-BE49-F238E27FC236}">
                  <a16:creationId xmlns:a16="http://schemas.microsoft.com/office/drawing/2014/main" id="{CA745580-4BB2-30B2-5F77-F10774EB0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6406" y="2396286"/>
              <a:ext cx="412834" cy="41283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BD033-B9B5-E9D9-743B-3A06FECDDC31}"/>
                </a:ext>
              </a:extLst>
            </p:cNvPr>
            <p:cNvSpPr txBox="1"/>
            <p:nvPr/>
          </p:nvSpPr>
          <p:spPr>
            <a:xfrm>
              <a:off x="2702130" y="1235131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3CEE93-08CC-7C9E-A5A9-6923ADCC619A}"/>
                </a:ext>
              </a:extLst>
            </p:cNvPr>
            <p:cNvSpPr txBox="1"/>
            <p:nvPr/>
          </p:nvSpPr>
          <p:spPr>
            <a:xfrm>
              <a:off x="2701576" y="2518064"/>
              <a:ext cx="13994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Resource Group</a:t>
              </a: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6B746DB0-663C-4861-8FE3-ACADDF6AF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660" y="54322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45E327-58AA-7DDA-F2D6-6CC4E32FEEDE}"/>
                </a:ext>
              </a:extLst>
            </p:cNvPr>
            <p:cNvSpPr txBox="1"/>
            <p:nvPr/>
          </p:nvSpPr>
          <p:spPr>
            <a:xfrm>
              <a:off x="2607330" y="665005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8BBDA7-2046-3DD3-9DDB-013317946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2326012"/>
              <a:ext cx="2157436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74948D-77ED-11B8-0961-22158F402178}"/>
                </a:ext>
              </a:extLst>
            </p:cNvPr>
            <p:cNvSpPr txBox="1"/>
            <p:nvPr/>
          </p:nvSpPr>
          <p:spPr>
            <a:xfrm>
              <a:off x="2697698" y="308608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395CF8-6E95-B4B8-04E1-2D80F9DDC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2987624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E848A2C9-CBB5-95D8-937C-71FE91104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12528" y="3043432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1298A3-B00C-951A-C506-8AEC44EB9948}"/>
                </a:ext>
              </a:extLst>
            </p:cNvPr>
            <p:cNvSpPr txBox="1"/>
            <p:nvPr/>
          </p:nvSpPr>
          <p:spPr>
            <a:xfrm>
              <a:off x="4944012" y="374607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Resource Cluster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44D428-A337-8B7A-D5CA-B091D677E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2542" y="3631826"/>
              <a:ext cx="2157436" cy="15692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33C7D9-060B-4BF1-48F5-F465F90F5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ED3E6F-8206-598D-6B44-A66F2E3FAE8D}"/>
                </a:ext>
              </a:extLst>
            </p:cNvPr>
            <p:cNvSpPr txBox="1"/>
            <p:nvPr/>
          </p:nvSpPr>
          <p:spPr>
            <a:xfrm>
              <a:off x="2701576" y="1880361"/>
              <a:ext cx="83676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E5190A-3D75-2E81-0659-B048197BB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561839-CC82-38F1-DAC8-93B76D334914}"/>
                </a:ext>
              </a:extLst>
            </p:cNvPr>
            <p:cNvSpPr txBox="1"/>
            <p:nvPr/>
          </p:nvSpPr>
          <p:spPr>
            <a:xfrm>
              <a:off x="7185895" y="1880361"/>
              <a:ext cx="117019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Virtual WAN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246F31-199A-696E-685F-3F1D3E031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F4F39F-2DA8-928D-7B02-937D63074E7E}"/>
                </a:ext>
              </a:extLst>
            </p:cNvPr>
            <p:cNvSpPr txBox="1"/>
            <p:nvPr/>
          </p:nvSpPr>
          <p:spPr>
            <a:xfrm>
              <a:off x="4949040" y="1880361"/>
              <a:ext cx="137537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00B70-B373-C926-7CC1-D4A2E54AA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689D24-6EF4-8E34-3B49-6BB351F0C51A}"/>
                </a:ext>
              </a:extLst>
            </p:cNvPr>
            <p:cNvSpPr txBox="1"/>
            <p:nvPr/>
          </p:nvSpPr>
          <p:spPr>
            <a:xfrm>
              <a:off x="7185895" y="2446763"/>
              <a:ext cx="13753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A49D750D-E122-C913-D0B8-5E20B3574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57330" y="1757413"/>
              <a:ext cx="411950" cy="411950"/>
            </a:xfrm>
            <a:prstGeom prst="rect">
              <a:avLst/>
            </a:prstGeom>
          </p:spPr>
        </p:pic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D4EBEF3E-7DE2-2AC9-5988-25509958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87645" y="2404107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5325C5-D43E-8827-27DB-0B83A0CF8FAA}"/>
                </a:ext>
              </a:extLst>
            </p:cNvPr>
            <p:cNvSpPr txBox="1"/>
            <p:nvPr/>
          </p:nvSpPr>
          <p:spPr>
            <a:xfrm>
              <a:off x="3314489" y="389613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7216EE-DC89-F385-7D12-8186F41D9836}"/>
                </a:ext>
              </a:extLst>
            </p:cNvPr>
            <p:cNvSpPr txBox="1"/>
            <p:nvPr/>
          </p:nvSpPr>
          <p:spPr>
            <a:xfrm>
              <a:off x="2221240" y="3900821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8F416F-1AC7-97FE-0DAC-933D0FD5C505}"/>
                </a:ext>
              </a:extLst>
            </p:cNvPr>
            <p:cNvSpPr txBox="1"/>
            <p:nvPr/>
          </p:nvSpPr>
          <p:spPr>
            <a:xfrm>
              <a:off x="5483111" y="47467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grpSp>
          <p:nvGrpSpPr>
            <p:cNvPr id="35" name="location 1" descr="location">
              <a:extLst>
                <a:ext uri="{FF2B5EF4-FFF2-40B4-BE49-F238E27FC236}">
                  <a16:creationId xmlns:a16="http://schemas.microsoft.com/office/drawing/2014/main" id="{CDAD574A-D4F5-2EA6-436F-F3ABE18673CB}"/>
                </a:ext>
              </a:extLst>
            </p:cNvPr>
            <p:cNvGrpSpPr/>
            <p:nvPr/>
          </p:nvGrpSpPr>
          <p:grpSpPr>
            <a:xfrm>
              <a:off x="2318884" y="1829040"/>
              <a:ext cx="193915" cy="263085"/>
              <a:chOff x="798318" y="5778597"/>
              <a:chExt cx="268482" cy="386300"/>
            </a:xfrm>
          </p:grpSpPr>
          <p:sp>
            <p:nvSpPr>
              <p:cNvPr id="1102" name="Freeform 113">
                <a:extLst>
                  <a:ext uri="{FF2B5EF4-FFF2-40B4-BE49-F238E27FC236}">
                    <a16:creationId xmlns:a16="http://schemas.microsoft.com/office/drawing/2014/main" id="{D3243CAD-A20D-4586-7831-ADC2B339E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917091A0-D555-96AD-19C0-E5E9637D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49A712-05F8-F490-1EED-2ECE83E97B9B}"/>
                </a:ext>
              </a:extLst>
            </p:cNvPr>
            <p:cNvSpPr txBox="1"/>
            <p:nvPr/>
          </p:nvSpPr>
          <p:spPr>
            <a:xfrm>
              <a:off x="4444758" y="47428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9" name="Server" descr="Server">
              <a:extLst>
                <a:ext uri="{FF2B5EF4-FFF2-40B4-BE49-F238E27FC236}">
                  <a16:creationId xmlns:a16="http://schemas.microsoft.com/office/drawing/2014/main" id="{301ED191-8706-7666-8122-D74731AD6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73099" y="4238683"/>
              <a:ext cx="457550" cy="45755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46134E3-01F1-E38F-5763-31E61CA98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38DF6C-0F6F-F61B-447D-47A4A2B113E4}"/>
                </a:ext>
              </a:extLst>
            </p:cNvPr>
            <p:cNvSpPr txBox="1"/>
            <p:nvPr/>
          </p:nvSpPr>
          <p:spPr>
            <a:xfrm>
              <a:off x="4949040" y="2530748"/>
              <a:ext cx="11958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 Server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85AE69-97B8-0EEA-072C-74A4CEF66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48452" y="2415760"/>
              <a:ext cx="423155" cy="41283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C82685-4967-EEE7-665D-E2908E105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4" y="29920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1EE16E-94DE-A4AE-68EF-EA0B2BBAFB47}"/>
                </a:ext>
              </a:extLst>
            </p:cNvPr>
            <p:cNvSpPr txBox="1"/>
            <p:nvPr/>
          </p:nvSpPr>
          <p:spPr>
            <a:xfrm>
              <a:off x="4941434" y="318680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BC6003-778E-DB38-D485-72971AAE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2994871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62E2F3-046C-0354-C453-FD01E556DC9A}"/>
                </a:ext>
              </a:extLst>
            </p:cNvPr>
            <p:cNvSpPr txBox="1"/>
            <p:nvPr/>
          </p:nvSpPr>
          <p:spPr>
            <a:xfrm>
              <a:off x="7185894" y="318958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B39A08-DCE1-44ED-16B7-77E81CC3745D}"/>
                </a:ext>
              </a:extLst>
            </p:cNvPr>
            <p:cNvSpPr txBox="1"/>
            <p:nvPr/>
          </p:nvSpPr>
          <p:spPr>
            <a:xfrm>
              <a:off x="3246931" y="47505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CD7868-F8B4-52A3-82E5-97D97205D11F}"/>
                </a:ext>
              </a:extLst>
            </p:cNvPr>
            <p:cNvSpPr txBox="1"/>
            <p:nvPr/>
          </p:nvSpPr>
          <p:spPr>
            <a:xfrm>
              <a:off x="2208578" y="47467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DB8C974-30E2-242F-778D-E86EDBDE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36919" y="4242521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EE7CBE6-825C-7FD1-709B-B4A3FF3CF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0476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0A7B5E5C-5BBA-0446-A1A2-5C84A0B125BD}"/>
                </a:ext>
              </a:extLst>
            </p:cNvPr>
            <p:cNvSpPr txBox="1"/>
            <p:nvPr/>
          </p:nvSpPr>
          <p:spPr>
            <a:xfrm>
              <a:off x="4949040" y="124240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7" descr="Azure ExpressRoute">
              <a:extLst>
                <a:ext uri="{FF2B5EF4-FFF2-40B4-BE49-F238E27FC236}">
                  <a16:creationId xmlns:a16="http://schemas.microsoft.com/office/drawing/2014/main" id="{3C2B8098-7F53-CDB0-C2FB-C9B44D96C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57330" y="1118398"/>
              <a:ext cx="411950" cy="411950"/>
            </a:xfrm>
            <a:prstGeom prst="rect">
              <a:avLst/>
            </a:prstGeom>
          </p:spPr>
        </p:pic>
        <p:pic>
          <p:nvPicPr>
            <p:cNvPr id="1031" name="Picture 1030">
              <a:extLst>
                <a:ext uri="{FF2B5EF4-FFF2-40B4-BE49-F238E27FC236}">
                  <a16:creationId xmlns:a16="http://schemas.microsoft.com/office/drawing/2014/main" id="{19DF0B3B-2BF2-DB0B-392F-A50E2612B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07922" y="1757413"/>
              <a:ext cx="448567" cy="411950"/>
            </a:xfrm>
            <a:prstGeom prst="rect">
              <a:avLst/>
            </a:prstGeom>
          </p:spPr>
        </p:pic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A6933829-B878-64AE-B3A0-50B4BC06F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363011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02CE61E1-2239-A21B-6812-15C8B5EC1A3F}"/>
                </a:ext>
              </a:extLst>
            </p:cNvPr>
            <p:cNvSpPr txBox="1"/>
            <p:nvPr/>
          </p:nvSpPr>
          <p:spPr>
            <a:xfrm>
              <a:off x="7649175" y="3822498"/>
              <a:ext cx="55784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DR</a:t>
              </a:r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6CA21675-3F19-5E8B-758E-E69D86DB9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427183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039ADF66-B080-2152-209B-4F2749F0675B}"/>
                </a:ext>
              </a:extLst>
            </p:cNvPr>
            <p:cNvSpPr txBox="1"/>
            <p:nvPr/>
          </p:nvSpPr>
          <p:spPr>
            <a:xfrm>
              <a:off x="7948925" y="4378515"/>
              <a:ext cx="61234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JetStream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DR</a:t>
              </a:r>
            </a:p>
          </p:txBody>
        </p:sp>
        <p:pic>
          <p:nvPicPr>
            <p:cNvPr id="1041" name="Picture 2" descr="Cloud Business Continuity &amp; Disaster Recovery (BCDR) for VMware">
              <a:extLst>
                <a:ext uri="{FF2B5EF4-FFF2-40B4-BE49-F238E27FC236}">
                  <a16:creationId xmlns:a16="http://schemas.microsoft.com/office/drawing/2014/main" id="{88689419-552C-8F94-F040-21E60E0D7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110" y="4406582"/>
              <a:ext cx="1144834" cy="25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4" descr="Zerto - Cloud Data Management and Protection">
              <a:extLst>
                <a:ext uri="{FF2B5EF4-FFF2-40B4-BE49-F238E27FC236}">
                  <a16:creationId xmlns:a16="http://schemas.microsoft.com/office/drawing/2014/main" id="{BB197CEF-42D6-5448-D922-E9D1CE1CB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054" y="3664036"/>
              <a:ext cx="972400" cy="4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91193B55-6B4C-F417-5D45-752BDC07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105142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A590465F-FCDD-0CBA-250D-C296F4CDDA6B}"/>
                </a:ext>
              </a:extLst>
            </p:cNvPr>
            <p:cNvSpPr txBox="1"/>
            <p:nvPr/>
          </p:nvSpPr>
          <p:spPr>
            <a:xfrm>
              <a:off x="7190758" y="1152435"/>
              <a:ext cx="12663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49" name="Graphic 10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31214E6-6A4A-61E4-3462-16BFF440C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75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707920" y="1096569"/>
              <a:ext cx="448567" cy="448567"/>
            </a:xfrm>
            <a:prstGeom prst="rect">
              <a:avLst/>
            </a:prstGeom>
          </p:spPr>
        </p:pic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89214964-D082-D5E8-B9A7-48C43E00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5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600465C6-35C8-0986-20A7-A3AD847993E9}"/>
                </a:ext>
              </a:extLst>
            </p:cNvPr>
            <p:cNvSpPr txBox="1"/>
            <p:nvPr/>
          </p:nvSpPr>
          <p:spPr>
            <a:xfrm>
              <a:off x="2696085" y="5447597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1095" name="Picture 2" descr="Image result for azure netapp filer icon">
              <a:extLst>
                <a:ext uri="{FF2B5EF4-FFF2-40B4-BE49-F238E27FC236}">
                  <a16:creationId xmlns:a16="http://schemas.microsoft.com/office/drawing/2014/main" id="{E5A43B18-EA5F-9CF2-618D-1A4BF34B2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600" y="5333669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7E909B60-1CF7-004E-5620-B3BC664A0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C662127E-3792-923B-47A9-EB1C482C2E58}"/>
                </a:ext>
              </a:extLst>
            </p:cNvPr>
            <p:cNvSpPr txBox="1"/>
            <p:nvPr/>
          </p:nvSpPr>
          <p:spPr>
            <a:xfrm>
              <a:off x="7180404" y="5447597"/>
              <a:ext cx="14282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Pure Cloud Block Store</a:t>
              </a:r>
            </a:p>
          </p:txBody>
        </p:sp>
        <p:pic>
          <p:nvPicPr>
            <p:cNvPr id="1098" name="Picture 2" descr="Pure Storage | ETR+">
              <a:extLst>
                <a:ext uri="{FF2B5EF4-FFF2-40B4-BE49-F238E27FC236}">
                  <a16:creationId xmlns:a16="http://schemas.microsoft.com/office/drawing/2014/main" id="{C251C23A-575C-8C62-5DCC-0299A5946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760" y="5342522"/>
              <a:ext cx="405026" cy="4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D7FAED10-A583-91C9-7613-041D443F0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3" y="5295028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0" name="TextBox 1099">
              <a:extLst>
                <a:ext uri="{FF2B5EF4-FFF2-40B4-BE49-F238E27FC236}">
                  <a16:creationId xmlns:a16="http://schemas.microsoft.com/office/drawing/2014/main" id="{0FE27399-D249-86CA-6F69-C38EB97EBD34}"/>
                </a:ext>
              </a:extLst>
            </p:cNvPr>
            <p:cNvSpPr txBox="1"/>
            <p:nvPr/>
          </p:nvSpPr>
          <p:spPr>
            <a:xfrm>
              <a:off x="4935943" y="5453283"/>
              <a:ext cx="10932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Elastic SAN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01" name="Picture 1100">
              <a:extLst>
                <a:ext uri="{FF2B5EF4-FFF2-40B4-BE49-F238E27FC236}">
                  <a16:creationId xmlns:a16="http://schemas.microsoft.com/office/drawing/2014/main" id="{CAA8D780-123D-F40B-1F72-1CC1174EB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459705" y="5345167"/>
              <a:ext cx="408540" cy="40047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1B4DDC8-DED7-04C7-86CD-5A88798E4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483176" y="3464479"/>
              <a:ext cx="412833" cy="39658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C217374-5C76-93CD-05EB-3B4F6E9F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473881" y="3465454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D53AE08-D8AE-5EBF-3DAE-5B29A61E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483174" y="4238683"/>
              <a:ext cx="412833" cy="43262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FA539A-9B55-9198-21FC-C862B9E2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724733" y="4238683"/>
              <a:ext cx="412833" cy="432626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E5625BA-433C-4878-F412-16D4E243D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86054" y="3061090"/>
              <a:ext cx="409682" cy="399985"/>
            </a:xfrm>
            <a:prstGeom prst="rect">
              <a:avLst/>
            </a:prstGeom>
          </p:spPr>
        </p:pic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E59E7187-2C9C-C8CE-6974-A57EBCAD1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067" y="3040543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5D9DD88-8457-CF8F-2992-8104FE3A0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461362" y="3724544"/>
              <a:ext cx="406883" cy="38161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E2AF33B-A484-5115-AED3-0C6D196D8540}"/>
              </a:ext>
            </a:extLst>
          </p:cNvPr>
          <p:cNvSpPr txBox="1"/>
          <p:nvPr/>
        </p:nvSpPr>
        <p:spPr>
          <a:xfrm>
            <a:off x="0" y="6581001"/>
            <a:ext cx="10186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https://learn.microsoft.com/en-us/azure/azure-vmware/media/concepts/hosts-clusters-private-clouds-final.png</a:t>
            </a:r>
          </a:p>
        </p:txBody>
      </p:sp>
    </p:spTree>
    <p:extLst>
      <p:ext uri="{BB962C8B-B14F-4D97-AF65-F5344CB8AC3E}">
        <p14:creationId xmlns:p14="http://schemas.microsoft.com/office/powerpoint/2010/main" val="1438610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51D7E69-5A4E-7ABC-8832-DBB46FC11884}"/>
              </a:ext>
            </a:extLst>
          </p:cNvPr>
          <p:cNvSpPr txBox="1"/>
          <p:nvPr/>
        </p:nvSpPr>
        <p:spPr>
          <a:xfrm>
            <a:off x="-545" y="6581001"/>
            <a:ext cx="104540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https://learn.microsoft.com/en-us/azure/azure-vmware/media/stretch-clusters/diagram-1-vsan-witness-third-availability-zone.png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774E81-4E60-24E6-98FC-CD34C858E172}"/>
              </a:ext>
            </a:extLst>
          </p:cNvPr>
          <p:cNvGrpSpPr/>
          <p:nvPr/>
        </p:nvGrpSpPr>
        <p:grpSpPr>
          <a:xfrm>
            <a:off x="256720" y="198194"/>
            <a:ext cx="9144365" cy="6004411"/>
            <a:chOff x="1523817" y="426794"/>
            <a:chExt cx="9144365" cy="60044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2226E5-E203-7B77-FE9D-6490B034CF6C}"/>
                </a:ext>
              </a:extLst>
            </p:cNvPr>
            <p:cNvSpPr txBox="1"/>
            <p:nvPr/>
          </p:nvSpPr>
          <p:spPr>
            <a:xfrm>
              <a:off x="2445099" y="168414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E4EB797-DEF4-F00A-F846-0D8C3E5C7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816282" y="1569896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9" descr="Azure VMware Solution Private Cloud">
              <a:extLst>
                <a:ext uri="{FF2B5EF4-FFF2-40B4-BE49-F238E27FC236}">
                  <a16:creationId xmlns:a16="http://schemas.microsoft.com/office/drawing/2014/main" id="{C3886B4D-4042-A0C2-B149-CF96AF3DF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59929" y="1641487"/>
              <a:ext cx="412833" cy="41283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29877B0-932F-1852-6D87-91BFBCF9D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23817" y="426794"/>
              <a:ext cx="9144365" cy="600441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2" descr="Microsoft Azure - Wikipedia">
              <a:extLst>
                <a:ext uri="{FF2B5EF4-FFF2-40B4-BE49-F238E27FC236}">
                  <a16:creationId xmlns:a16="http://schemas.microsoft.com/office/drawing/2014/main" id="{445A77D6-6B3C-F376-EF6D-F6CE9A7C6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278" y="530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289543-86A2-6311-0BD9-396436397FD2}"/>
                </a:ext>
              </a:extLst>
            </p:cNvPr>
            <p:cNvSpPr txBox="1"/>
            <p:nvPr/>
          </p:nvSpPr>
          <p:spPr>
            <a:xfrm>
              <a:off x="2101948" y="652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40" name="location 1" descr="location">
              <a:extLst>
                <a:ext uri="{FF2B5EF4-FFF2-40B4-BE49-F238E27FC236}">
                  <a16:creationId xmlns:a16="http://schemas.microsoft.com/office/drawing/2014/main" id="{2918D647-8EF2-EEC1-BEBB-128A0FA69919}"/>
                </a:ext>
              </a:extLst>
            </p:cNvPr>
            <p:cNvGrpSpPr/>
            <p:nvPr/>
          </p:nvGrpSpPr>
          <p:grpSpPr>
            <a:xfrm>
              <a:off x="1873627" y="1191234"/>
              <a:ext cx="193915" cy="263085"/>
              <a:chOff x="798318" y="5778597"/>
              <a:chExt cx="268482" cy="386300"/>
            </a:xfrm>
          </p:grpSpPr>
          <p:sp>
            <p:nvSpPr>
              <p:cNvPr id="139" name="Freeform 113">
                <a:extLst>
                  <a:ext uri="{FF2B5EF4-FFF2-40B4-BE49-F238E27FC236}">
                    <a16:creationId xmlns:a16="http://schemas.microsoft.com/office/drawing/2014/main" id="{C0EEB998-DD4F-5A3E-DF55-F6C8FAC52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48100B0D-CD8A-8F7C-F337-A2FE9AFD2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CF7424-A291-86D7-E484-C038D03D1EB0}"/>
                </a:ext>
              </a:extLst>
            </p:cNvPr>
            <p:cNvSpPr txBox="1"/>
            <p:nvPr/>
          </p:nvSpPr>
          <p:spPr>
            <a:xfrm>
              <a:off x="2148570" y="1237178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A7E5D63-AF7E-6A97-B5B1-0B2FDD68B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69728" y="1069455"/>
              <a:ext cx="4295427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6A02ED-5F88-5D2E-27D7-1C550C012AD6}"/>
                </a:ext>
              </a:extLst>
            </p:cNvPr>
            <p:cNvSpPr txBox="1"/>
            <p:nvPr/>
          </p:nvSpPr>
          <p:spPr>
            <a:xfrm>
              <a:off x="3889246" y="258153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5DDA49-199D-849D-FE1B-9C072F504B94}"/>
                </a:ext>
              </a:extLst>
            </p:cNvPr>
            <p:cNvSpPr txBox="1"/>
            <p:nvPr/>
          </p:nvSpPr>
          <p:spPr>
            <a:xfrm>
              <a:off x="2958197" y="2585370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9359C51-C246-9BA0-7F8A-45B1BC971DF4}"/>
                </a:ext>
              </a:extLst>
            </p:cNvPr>
            <p:cNvSpPr txBox="1"/>
            <p:nvPr/>
          </p:nvSpPr>
          <p:spPr>
            <a:xfrm>
              <a:off x="1919844" y="258153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6" name="Server" descr="Server">
              <a:extLst>
                <a:ext uri="{FF2B5EF4-FFF2-40B4-BE49-F238E27FC236}">
                  <a16:creationId xmlns:a16="http://schemas.microsoft.com/office/drawing/2014/main" id="{D9051B07-DBDB-E558-4A55-9396B04FC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4217" y="2077324"/>
              <a:ext cx="457550" cy="4575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DC5D43-45C1-ECDD-D7FC-D8E533C55BCC}"/>
                </a:ext>
              </a:extLst>
            </p:cNvPr>
            <p:cNvSpPr txBox="1"/>
            <p:nvPr/>
          </p:nvSpPr>
          <p:spPr>
            <a:xfrm>
              <a:off x="2054319" y="3897126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072E219-C33A-4DF9-54CD-C04838864650}"/>
                </a:ext>
              </a:extLst>
            </p:cNvPr>
            <p:cNvSpPr txBox="1"/>
            <p:nvPr/>
          </p:nvSpPr>
          <p:spPr>
            <a:xfrm>
              <a:off x="3070015" y="3887356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49" name="location 1" descr="location">
              <a:extLst>
                <a:ext uri="{FF2B5EF4-FFF2-40B4-BE49-F238E27FC236}">
                  <a16:creationId xmlns:a16="http://schemas.microsoft.com/office/drawing/2014/main" id="{85C4870F-8198-27D3-0946-C486BA5715C8}"/>
                </a:ext>
              </a:extLst>
            </p:cNvPr>
            <p:cNvGrpSpPr/>
            <p:nvPr/>
          </p:nvGrpSpPr>
          <p:grpSpPr>
            <a:xfrm>
              <a:off x="6395033" y="1190444"/>
              <a:ext cx="193915" cy="263085"/>
              <a:chOff x="798318" y="5778597"/>
              <a:chExt cx="268482" cy="386300"/>
            </a:xfrm>
          </p:grpSpPr>
          <p:sp>
            <p:nvSpPr>
              <p:cNvPr id="137" name="Freeform 113">
                <a:extLst>
                  <a:ext uri="{FF2B5EF4-FFF2-40B4-BE49-F238E27FC236}">
                    <a16:creationId xmlns:a16="http://schemas.microsoft.com/office/drawing/2014/main" id="{891AB1BD-3554-73B9-553F-B9A7C5C26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89CE96F-A5BA-D70A-F81E-2BCF13CC9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0844B25-B533-7356-6C68-997047AAA285}"/>
                </a:ext>
              </a:extLst>
            </p:cNvPr>
            <p:cNvSpPr txBox="1"/>
            <p:nvPr/>
          </p:nvSpPr>
          <p:spPr>
            <a:xfrm>
              <a:off x="6669976" y="1236388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82C2CF5-2E6A-885D-F93A-54E3A678A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1134" y="1068665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501F71-3D4C-4089-B5BF-1670B1D37440}"/>
                </a:ext>
              </a:extLst>
            </p:cNvPr>
            <p:cNvSpPr txBox="1"/>
            <p:nvPr/>
          </p:nvSpPr>
          <p:spPr>
            <a:xfrm>
              <a:off x="4070240" y="389712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1B4323F-8126-FB99-7298-3CABBFA56FD5}"/>
                </a:ext>
              </a:extLst>
            </p:cNvPr>
            <p:cNvGrpSpPr/>
            <p:nvPr/>
          </p:nvGrpSpPr>
          <p:grpSpPr>
            <a:xfrm>
              <a:off x="4139013" y="3328523"/>
              <a:ext cx="546062" cy="529251"/>
              <a:chOff x="6382955" y="2755144"/>
              <a:chExt cx="546062" cy="529251"/>
            </a:xfrm>
          </p:grpSpPr>
          <p:pic>
            <p:nvPicPr>
              <p:cNvPr id="1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E2A324-A6B0-E4F9-E45A-A45885D7A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6" name="Graphic 135" descr="Medal with solid fill">
                <a:extLst>
                  <a:ext uri="{FF2B5EF4-FFF2-40B4-BE49-F238E27FC236}">
                    <a16:creationId xmlns:a16="http://schemas.microsoft.com/office/drawing/2014/main" id="{6078D728-67DC-5B56-6658-C53ED37F0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8" name="location 1" descr="location">
              <a:extLst>
                <a:ext uri="{FF2B5EF4-FFF2-40B4-BE49-F238E27FC236}">
                  <a16:creationId xmlns:a16="http://schemas.microsoft.com/office/drawing/2014/main" id="{B132811C-C459-7CC9-B4DE-C79F6F5857B9}"/>
                </a:ext>
              </a:extLst>
            </p:cNvPr>
            <p:cNvGrpSpPr/>
            <p:nvPr/>
          </p:nvGrpSpPr>
          <p:grpSpPr>
            <a:xfrm>
              <a:off x="3359973" y="610502"/>
              <a:ext cx="193915" cy="263085"/>
              <a:chOff x="798318" y="5778597"/>
              <a:chExt cx="268482" cy="386300"/>
            </a:xfrm>
          </p:grpSpPr>
          <p:sp>
            <p:nvSpPr>
              <p:cNvPr id="133" name="Freeform 113">
                <a:extLst>
                  <a:ext uri="{FF2B5EF4-FFF2-40B4-BE49-F238E27FC236}">
                    <a16:creationId xmlns:a16="http://schemas.microsoft.com/office/drawing/2014/main" id="{5B87DB90-3D53-5298-9261-376478089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8FC1AF1B-DB90-3FD2-85C8-EE8DB8797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01C49E-ADAD-D974-4EAB-6FFD5369D9D7}"/>
                </a:ext>
              </a:extLst>
            </p:cNvPr>
            <p:cNvSpPr txBox="1"/>
            <p:nvPr/>
          </p:nvSpPr>
          <p:spPr>
            <a:xfrm>
              <a:off x="3634916" y="65644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60" name="Graphic 59" descr="Azure Subscription">
              <a:extLst>
                <a:ext uri="{FF2B5EF4-FFF2-40B4-BE49-F238E27FC236}">
                  <a16:creationId xmlns:a16="http://schemas.microsoft.com/office/drawing/2014/main" id="{41377EC4-9747-7AC3-30A5-EBA6739FA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24131" y="534850"/>
              <a:ext cx="412834" cy="41283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AF523-65C5-138D-92A2-7323F48EC1E6}"/>
                </a:ext>
              </a:extLst>
            </p:cNvPr>
            <p:cNvSpPr txBox="1"/>
            <p:nvPr/>
          </p:nvSpPr>
          <p:spPr>
            <a:xfrm>
              <a:off x="6009301" y="65308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42D9277-61F2-019B-25F8-FF88240D5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55102" y="5015732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location 1" descr="location">
              <a:extLst>
                <a:ext uri="{FF2B5EF4-FFF2-40B4-BE49-F238E27FC236}">
                  <a16:creationId xmlns:a16="http://schemas.microsoft.com/office/drawing/2014/main" id="{CEA1CC5B-25BD-2DED-AC22-9F8A322B1864}"/>
                </a:ext>
              </a:extLst>
            </p:cNvPr>
            <p:cNvGrpSpPr/>
            <p:nvPr/>
          </p:nvGrpSpPr>
          <p:grpSpPr>
            <a:xfrm>
              <a:off x="5425007" y="5113294"/>
              <a:ext cx="193915" cy="263085"/>
              <a:chOff x="798318" y="5778597"/>
              <a:chExt cx="268482" cy="386300"/>
            </a:xfrm>
          </p:grpSpPr>
          <p:sp>
            <p:nvSpPr>
              <p:cNvPr id="131" name="Freeform 113">
                <a:extLst>
                  <a:ext uri="{FF2B5EF4-FFF2-40B4-BE49-F238E27FC236}">
                    <a16:creationId xmlns:a16="http://schemas.microsoft.com/office/drawing/2014/main" id="{B12F2BAA-5A84-6582-64CC-776F3E6C5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DB31A90-A863-2E64-028D-20F9EDD75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CAA215B-776A-9E80-254E-E85DEC56E02C}"/>
                </a:ext>
              </a:extLst>
            </p:cNvPr>
            <p:cNvSpPr txBox="1"/>
            <p:nvPr/>
          </p:nvSpPr>
          <p:spPr>
            <a:xfrm>
              <a:off x="5699950" y="5159238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3FE189-E086-99D1-169C-DD6E71461B69}"/>
                </a:ext>
              </a:extLst>
            </p:cNvPr>
            <p:cNvSpPr txBox="1"/>
            <p:nvPr/>
          </p:nvSpPr>
          <p:spPr>
            <a:xfrm>
              <a:off x="6323871" y="25269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1" name="Server" descr="Server">
              <a:extLst>
                <a:ext uri="{FF2B5EF4-FFF2-40B4-BE49-F238E27FC236}">
                  <a16:creationId xmlns:a16="http://schemas.microsoft.com/office/drawing/2014/main" id="{867358B0-8A7F-AA42-1E29-FDCE877DE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64650" y="2077324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9B801B3-9399-78C6-CDEA-4768EF97DE45}"/>
                </a:ext>
              </a:extLst>
            </p:cNvPr>
            <p:cNvSpPr txBox="1"/>
            <p:nvPr/>
          </p:nvSpPr>
          <p:spPr>
            <a:xfrm>
              <a:off x="7430652" y="2507077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95E090E-BDB4-A419-CB33-7095F8508B96}"/>
                </a:ext>
              </a:extLst>
            </p:cNvPr>
            <p:cNvSpPr txBox="1"/>
            <p:nvPr/>
          </p:nvSpPr>
          <p:spPr>
            <a:xfrm>
              <a:off x="6405884" y="3894327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17DCCD8-EA1E-17A7-EFAF-8DECE0C4F95D}"/>
                </a:ext>
              </a:extLst>
            </p:cNvPr>
            <p:cNvSpPr txBox="1"/>
            <p:nvPr/>
          </p:nvSpPr>
          <p:spPr>
            <a:xfrm>
              <a:off x="5563408" y="5873889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50FD232-5CFF-A952-5464-A25922331151}"/>
                </a:ext>
              </a:extLst>
            </p:cNvPr>
            <p:cNvSpPr txBox="1"/>
            <p:nvPr/>
          </p:nvSpPr>
          <p:spPr>
            <a:xfrm>
              <a:off x="8316936" y="388735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773470F-4B09-E419-5D30-066D5BC2A588}"/>
                </a:ext>
              </a:extLst>
            </p:cNvPr>
            <p:cNvSpPr txBox="1"/>
            <p:nvPr/>
          </p:nvSpPr>
          <p:spPr>
            <a:xfrm>
              <a:off x="9259713" y="388839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86432A3-ADDD-2EF2-7CB4-E143D1365BAE}"/>
                </a:ext>
              </a:extLst>
            </p:cNvPr>
            <p:cNvGrpSpPr/>
            <p:nvPr/>
          </p:nvGrpSpPr>
          <p:grpSpPr>
            <a:xfrm>
              <a:off x="8384878" y="3336194"/>
              <a:ext cx="543086" cy="512171"/>
              <a:chOff x="7281403" y="2775156"/>
              <a:chExt cx="543086" cy="512171"/>
            </a:xfrm>
          </p:grpSpPr>
          <p:pic>
            <p:nvPicPr>
              <p:cNvPr id="12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E5554C5-CC60-FC9C-ADB4-C5733EB39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0" name="Graphic 129" descr="Medal with solid fill">
                <a:extLst>
                  <a:ext uri="{FF2B5EF4-FFF2-40B4-BE49-F238E27FC236}">
                    <a16:creationId xmlns:a16="http://schemas.microsoft.com/office/drawing/2014/main" id="{434FCBEB-D094-EE10-3B65-E1C8A23F2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20E8422-B49D-E6A9-289F-248B35F66550}"/>
                </a:ext>
              </a:extLst>
            </p:cNvPr>
            <p:cNvGrpSpPr/>
            <p:nvPr/>
          </p:nvGrpSpPr>
          <p:grpSpPr>
            <a:xfrm>
              <a:off x="9355029" y="3327903"/>
              <a:ext cx="543087" cy="537894"/>
              <a:chOff x="9435923" y="3630075"/>
              <a:chExt cx="543087" cy="537894"/>
            </a:xfrm>
          </p:grpSpPr>
          <p:pic>
            <p:nvPicPr>
              <p:cNvPr id="12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0FAB8F8-CBED-AEE4-F63E-FCB6E438E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8" name="Graphic 127" descr="Medal with solid fill">
                <a:extLst>
                  <a:ext uri="{FF2B5EF4-FFF2-40B4-BE49-F238E27FC236}">
                    <a16:creationId xmlns:a16="http://schemas.microsoft.com/office/drawing/2014/main" id="{A418184B-C6C7-A9BE-71FC-692433818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FF01EB-A825-A093-026C-9553DECDF4FB}"/>
                </a:ext>
              </a:extLst>
            </p:cNvPr>
            <p:cNvSpPr txBox="1"/>
            <p:nvPr/>
          </p:nvSpPr>
          <p:spPr>
            <a:xfrm>
              <a:off x="7381349" y="388360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E7A077B-6BB5-1C8C-F0AA-FC3E68B01365}"/>
                </a:ext>
              </a:extLst>
            </p:cNvPr>
            <p:cNvGrpSpPr/>
            <p:nvPr/>
          </p:nvGrpSpPr>
          <p:grpSpPr>
            <a:xfrm>
              <a:off x="7450122" y="3315002"/>
              <a:ext cx="546062" cy="529251"/>
              <a:chOff x="6382955" y="2755144"/>
              <a:chExt cx="546062" cy="529251"/>
            </a:xfrm>
          </p:grpSpPr>
          <p:pic>
            <p:nvPicPr>
              <p:cNvPr id="12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A3338E5-7139-A33A-F4FC-E67181797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6" name="Graphic 125" descr="Medal with solid fill">
                <a:extLst>
                  <a:ext uri="{FF2B5EF4-FFF2-40B4-BE49-F238E27FC236}">
                    <a16:creationId xmlns:a16="http://schemas.microsoft.com/office/drawing/2014/main" id="{E7D9920B-10D5-E635-EEF1-E12B87A4D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C132715-4F2A-55DF-065A-114FCA3E9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32160" y="3257038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E28D4313-8A73-B4C0-CE31-4BB6071A68D7}"/>
                </a:ext>
              </a:extLst>
            </p:cNvPr>
            <p:cNvCxnSpPr>
              <a:cxnSpLocks/>
              <a:stCxn id="54" idx="2"/>
              <a:endCxn id="109" idx="2"/>
            </p:cNvCxnSpPr>
            <p:nvPr/>
          </p:nvCxnSpPr>
          <p:spPr>
            <a:xfrm rot="16200000" flipH="1">
              <a:off x="6138330" y="2424534"/>
              <a:ext cx="12700" cy="3283740"/>
            </a:xfrm>
            <a:prstGeom prst="bentConnector3">
              <a:avLst>
                <a:gd name="adj1" fmla="val 5300000"/>
              </a:avLst>
            </a:prstGeom>
            <a:ln w="22225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8C4691C-FEBE-6A0A-738E-A6792D4FF362}"/>
                </a:ext>
              </a:extLst>
            </p:cNvPr>
            <p:cNvCxnSpPr>
              <a:cxnSpLocks/>
              <a:stCxn id="62" idx="1"/>
              <a:endCxn id="42" idx="2"/>
            </p:cNvCxnSpPr>
            <p:nvPr/>
          </p:nvCxnSpPr>
          <p:spPr>
            <a:xfrm flipH="1" flipV="1">
              <a:off x="3817442" y="4570656"/>
              <a:ext cx="143766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203D64F-B1A1-7DF6-B1D4-D3EFBA3C35E8}"/>
                </a:ext>
              </a:extLst>
            </p:cNvPr>
            <p:cNvCxnSpPr>
              <a:cxnSpLocks/>
              <a:stCxn id="62" idx="3"/>
              <a:endCxn id="53" idx="2"/>
            </p:cNvCxnSpPr>
            <p:nvPr/>
          </p:nvCxnSpPr>
          <p:spPr>
            <a:xfrm flipV="1">
              <a:off x="6953081" y="4570656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FCF2A67-6B08-6B5C-5931-04F7509941EA}"/>
                </a:ext>
              </a:extLst>
            </p:cNvPr>
            <p:cNvSpPr txBox="1"/>
            <p:nvPr/>
          </p:nvSpPr>
          <p:spPr>
            <a:xfrm>
              <a:off x="4960373" y="4755969"/>
              <a:ext cx="2367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Policy-based Synchronous Replication</a:t>
              </a:r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DDDAE286-0024-508D-B93B-B9F83D9FE804}"/>
                </a:ext>
              </a:extLst>
            </p:cNvPr>
            <p:cNvCxnSpPr>
              <a:cxnSpLocks/>
              <a:stCxn id="120" idx="0"/>
              <a:endCxn id="122" idx="0"/>
            </p:cNvCxnSpPr>
            <p:nvPr/>
          </p:nvCxnSpPr>
          <p:spPr>
            <a:xfrm rot="5400000" flipH="1" flipV="1">
              <a:off x="5622566" y="-107062"/>
              <a:ext cx="54477" cy="4453394"/>
            </a:xfrm>
            <a:prstGeom prst="bentConnector3">
              <a:avLst>
                <a:gd name="adj1" fmla="val 519627"/>
              </a:avLst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A8CC5C1-30ED-C3B4-A3A5-477CB0DCFC4E}"/>
                </a:ext>
              </a:extLst>
            </p:cNvPr>
            <p:cNvSpPr txBox="1"/>
            <p:nvPr/>
          </p:nvSpPr>
          <p:spPr>
            <a:xfrm>
              <a:off x="3935000" y="1872137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D2A5A71-F800-1BB4-9ABE-A1247A0B6FB7}"/>
                </a:ext>
              </a:extLst>
            </p:cNvPr>
            <p:cNvSpPr txBox="1"/>
            <p:nvPr/>
          </p:nvSpPr>
          <p:spPr>
            <a:xfrm>
              <a:off x="4909231" y="258678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04B5F4B-D036-471F-0FCB-AACD08263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77918" y="2144237"/>
              <a:ext cx="412833" cy="396580"/>
            </a:xfrm>
            <a:prstGeom prst="rect">
              <a:avLst/>
            </a:prstGeom>
          </p:spPr>
        </p:pic>
        <p:pic>
          <p:nvPicPr>
            <p:cNvPr id="118" name="Picture 4">
              <a:extLst>
                <a:ext uri="{FF2B5EF4-FFF2-40B4-BE49-F238E27FC236}">
                  <a16:creationId xmlns:a16="http://schemas.microsoft.com/office/drawing/2014/main" id="{56AEF317-3705-6BA3-4B69-3971EF4CF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359" y="3431802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717B06C-FCE4-E49B-0D61-89DCDFBF5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131511" y="2138134"/>
              <a:ext cx="412833" cy="398917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31BBEC53-8FCB-212D-FF0A-C3F89C0B8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6690" y="2146873"/>
              <a:ext cx="412833" cy="432626"/>
            </a:xfrm>
            <a:prstGeom prst="rect">
              <a:avLst/>
            </a:prstGeom>
          </p:spPr>
        </p:pic>
        <p:pic>
          <p:nvPicPr>
            <p:cNvPr id="121" name="Picture 12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686765F-21F6-DFA6-9F68-476B5B28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156" y="3435532"/>
              <a:ext cx="391996" cy="404095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A9449E5D-7CE4-D0BC-A336-772FD55E7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670084" y="2092396"/>
              <a:ext cx="412833" cy="432626"/>
            </a:xfrm>
            <a:prstGeom prst="rect">
              <a:avLst/>
            </a:prstGeom>
          </p:spPr>
        </p:pic>
        <p:pic>
          <p:nvPicPr>
            <p:cNvPr id="123" name="Picture 12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061A9F04-C0ED-ECB9-856C-5AB72FD7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7427" y="3435532"/>
              <a:ext cx="391996" cy="404095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F8FDF77F-6422-1D68-262E-09B74CEC1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883577" y="5424912"/>
              <a:ext cx="412833" cy="43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285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AFC13-ADA6-4BAF-3945-35FF1BF60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B40724-9A47-4B55-677D-284980C6EF3E}"/>
              </a:ext>
            </a:extLst>
          </p:cNvPr>
          <p:cNvSpPr txBox="1"/>
          <p:nvPr/>
        </p:nvSpPr>
        <p:spPr>
          <a:xfrm>
            <a:off x="0" y="6581001"/>
            <a:ext cx="100968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https://learn.microsoft.com/en-us/azure/azure-vmware/media/stretch-clusters/diagram-2-secondary-site-power-off-workload.png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1DAAC69-FA3C-FCEB-610E-DAD39A4D9CC4}"/>
              </a:ext>
            </a:extLst>
          </p:cNvPr>
          <p:cNvGrpSpPr/>
          <p:nvPr/>
        </p:nvGrpSpPr>
        <p:grpSpPr>
          <a:xfrm>
            <a:off x="57550" y="67565"/>
            <a:ext cx="9459191" cy="6137292"/>
            <a:chOff x="57550" y="67565"/>
            <a:chExt cx="9459191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6C1252-9678-7AA7-B12D-F5D6B430A844}"/>
                </a:ext>
              </a:extLst>
            </p:cNvPr>
            <p:cNvSpPr txBox="1"/>
            <p:nvPr/>
          </p:nvSpPr>
          <p:spPr>
            <a:xfrm>
              <a:off x="1150820" y="133741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E86C45-09C0-F647-9210-46E84D84B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2003" y="1223167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0F158659-25E1-1427-C069-8A031AD1B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650" y="1294758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6301CD60-F664-017F-3FF9-AEF06F713B95}"/>
                </a:ext>
              </a:extLst>
            </p:cNvPr>
            <p:cNvGrpSpPr/>
            <p:nvPr/>
          </p:nvGrpSpPr>
          <p:grpSpPr>
            <a:xfrm>
              <a:off x="579348" y="844505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4A3DE448-1863-ED19-6C53-5C6519AC7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9C5011B-30C5-47F4-D80F-EA81150E6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CF5DF5-5EAF-D325-8183-98DF19ED213A}"/>
                </a:ext>
              </a:extLst>
            </p:cNvPr>
            <p:cNvSpPr txBox="1"/>
            <p:nvPr/>
          </p:nvSpPr>
          <p:spPr>
            <a:xfrm>
              <a:off x="854291" y="890449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5E2A6-5260-9BCF-466B-4B555088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5450" y="722726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4F7409-68F6-CF4F-DF92-C0C4C981AC18}"/>
                </a:ext>
              </a:extLst>
            </p:cNvPr>
            <p:cNvSpPr txBox="1"/>
            <p:nvPr/>
          </p:nvSpPr>
          <p:spPr>
            <a:xfrm>
              <a:off x="625565" y="22348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8D498427-A98D-A242-FA87-D96DF3A7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3906" y="1730597"/>
              <a:ext cx="457550" cy="4575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071786-46DC-334C-8ACF-CF392A423B38}"/>
                </a:ext>
              </a:extLst>
            </p:cNvPr>
            <p:cNvSpPr txBox="1"/>
            <p:nvPr/>
          </p:nvSpPr>
          <p:spPr>
            <a:xfrm>
              <a:off x="805903" y="354674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5B27DD-D520-8388-20AB-DAFCB85320E1}"/>
                </a:ext>
              </a:extLst>
            </p:cNvPr>
            <p:cNvSpPr txBox="1"/>
            <p:nvPr/>
          </p:nvSpPr>
          <p:spPr>
            <a:xfrm>
              <a:off x="1775736" y="354062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D9155F56-CDC7-8AFC-5B26-F9213EA61F7A}"/>
                </a:ext>
              </a:extLst>
            </p:cNvPr>
            <p:cNvGrpSpPr/>
            <p:nvPr/>
          </p:nvGrpSpPr>
          <p:grpSpPr>
            <a:xfrm>
              <a:off x="5100754" y="843715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2C897C29-79B4-44FA-2DC6-BE8BDDEA4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A490451-4E8E-A38C-AEEF-82343F519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16D54B-3598-FF7F-00D2-B6FAFCE163F3}"/>
                </a:ext>
              </a:extLst>
            </p:cNvPr>
            <p:cNvSpPr txBox="1"/>
            <p:nvPr/>
          </p:nvSpPr>
          <p:spPr>
            <a:xfrm>
              <a:off x="5375697" y="889659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85247B-CA1D-5C0C-2E39-A3BFBD0A9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896855" y="721936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99406A7-1FFB-8825-27B2-5D730AD38F99}"/>
                </a:ext>
              </a:extLst>
            </p:cNvPr>
            <p:cNvSpPr txBox="1"/>
            <p:nvPr/>
          </p:nvSpPr>
          <p:spPr>
            <a:xfrm>
              <a:off x="2775961" y="355039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3D74B9A-4144-5C75-14EA-69E230C3AB50}"/>
                </a:ext>
              </a:extLst>
            </p:cNvPr>
            <p:cNvGrpSpPr/>
            <p:nvPr/>
          </p:nvGrpSpPr>
          <p:grpSpPr>
            <a:xfrm>
              <a:off x="2844734" y="2981794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34C982F-54C2-4091-A71B-54AF5A1D7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5E36E18F-E77D-8A1A-A194-8BD4609F0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DAF0B66-B4AE-A82E-D8D7-10A42BEE7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60823" y="4669003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F2453D03-1A16-D6EE-47EC-877B356DCC1C}"/>
                </a:ext>
              </a:extLst>
            </p:cNvPr>
            <p:cNvGrpSpPr/>
            <p:nvPr/>
          </p:nvGrpSpPr>
          <p:grpSpPr>
            <a:xfrm>
              <a:off x="4130728" y="4766565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8FB68887-D5F0-8F28-21F9-783CB46D8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1FD042F-90A6-88D7-2A57-3209E467F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C576802-BBCC-E86E-F3EF-F1ED312A0ADA}"/>
                </a:ext>
              </a:extLst>
            </p:cNvPr>
            <p:cNvSpPr txBox="1"/>
            <p:nvPr/>
          </p:nvSpPr>
          <p:spPr>
            <a:xfrm>
              <a:off x="4405671" y="4812509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2F5B1F9-B809-D3C4-C966-67BE86D956A9}"/>
                </a:ext>
              </a:extLst>
            </p:cNvPr>
            <p:cNvSpPr txBox="1"/>
            <p:nvPr/>
          </p:nvSpPr>
          <p:spPr>
            <a:xfrm>
              <a:off x="5029592" y="2180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C1ECCC84-4ACD-CCA5-9F8F-1C921B22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57933" y="1675968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B7E7CC5-C618-EFB0-A1D6-45D4F5B3F2B1}"/>
                </a:ext>
              </a:extLst>
            </p:cNvPr>
            <p:cNvSpPr txBox="1"/>
            <p:nvPr/>
          </p:nvSpPr>
          <p:spPr>
            <a:xfrm>
              <a:off x="6136373" y="2160348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FF0B4D-EEB7-27A3-1627-4F3E61CF8162}"/>
                </a:ext>
              </a:extLst>
            </p:cNvPr>
            <p:cNvSpPr txBox="1"/>
            <p:nvPr/>
          </p:nvSpPr>
          <p:spPr>
            <a:xfrm>
              <a:off x="5169104" y="354674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708FE05-DDE3-3794-7CE8-70C381BBBC5D}"/>
                </a:ext>
              </a:extLst>
            </p:cNvPr>
            <p:cNvSpPr txBox="1"/>
            <p:nvPr/>
          </p:nvSpPr>
          <p:spPr>
            <a:xfrm>
              <a:off x="4269129" y="5527160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568A631-00B9-1203-116C-8A082D1D6742}"/>
                </a:ext>
              </a:extLst>
            </p:cNvPr>
            <p:cNvSpPr txBox="1"/>
            <p:nvPr/>
          </p:nvSpPr>
          <p:spPr>
            <a:xfrm>
              <a:off x="6270623" y="354062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8C9D7CC-EB68-2702-88F7-EB154181E2E7}"/>
                </a:ext>
              </a:extLst>
            </p:cNvPr>
            <p:cNvSpPr txBox="1"/>
            <p:nvPr/>
          </p:nvSpPr>
          <p:spPr>
            <a:xfrm>
              <a:off x="7213400" y="354166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0DF8651-C2C7-5393-ED14-88F46727A7D2}"/>
                </a:ext>
              </a:extLst>
            </p:cNvPr>
            <p:cNvGrpSpPr/>
            <p:nvPr/>
          </p:nvGrpSpPr>
          <p:grpSpPr>
            <a:xfrm>
              <a:off x="6338565" y="2989465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50CCB57-3ABF-9971-F52D-8CC628925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F93D18BD-3649-8115-C115-A1C3B0D6D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3EEF95E-1420-C4AF-1712-53F7C01CA641}"/>
                </a:ext>
              </a:extLst>
            </p:cNvPr>
            <p:cNvGrpSpPr/>
            <p:nvPr/>
          </p:nvGrpSpPr>
          <p:grpSpPr>
            <a:xfrm>
              <a:off x="7308716" y="2981174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5BD312E-BB09-E36A-DCA3-F739CFE56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78BD373A-A8C9-6E64-F742-4281C4B5B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80BAD04-92F7-27BC-9609-D4FBD2AE8608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459443" y="4223927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40DA7F0-1BCA-315A-E0CB-4D2707FFB2C3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658802" y="4223927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EADD8118-506C-AA6C-7F13-6424CD8165C5}"/>
                </a:ext>
              </a:extLst>
            </p:cNvPr>
            <p:cNvCxnSpPr>
              <a:cxnSpLocks/>
            </p:cNvCxnSpPr>
            <p:nvPr/>
          </p:nvCxnSpPr>
          <p:spPr>
            <a:xfrm>
              <a:off x="2111956" y="1651576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AF1FCCD-D91B-66F8-6846-104E5BBA4A84}"/>
                </a:ext>
              </a:extLst>
            </p:cNvPr>
            <p:cNvSpPr txBox="1"/>
            <p:nvPr/>
          </p:nvSpPr>
          <p:spPr>
            <a:xfrm>
              <a:off x="2576881" y="1407668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11E012B5-8096-3E9C-A70A-584DBBDA86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1956" y="1669869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2A32E4-65BA-4A92-303E-496682CFDE6B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543436" y="2472932"/>
              <a:ext cx="353419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55173B84-617B-E5D8-7056-AC8812ACF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30241" y="2178791"/>
              <a:ext cx="593751" cy="59375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5B6F12-459F-921C-6F58-90207624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43636" y="2902470"/>
              <a:ext cx="3544115" cy="1096286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5C90DEFA-4210-BEB3-ADD0-46E294BE3812}"/>
                </a:ext>
              </a:extLst>
            </p:cNvPr>
            <p:cNvCxnSpPr>
              <a:cxnSpLocks/>
              <a:stCxn id="30" idx="2"/>
              <a:endCxn id="31" idx="1"/>
            </p:cNvCxnSpPr>
            <p:nvPr/>
          </p:nvCxnSpPr>
          <p:spPr>
            <a:xfrm rot="16200000" flipH="1">
              <a:off x="4496341" y="3003317"/>
              <a:ext cx="678071" cy="216519"/>
            </a:xfrm>
            <a:prstGeom prst="bentConnector2">
              <a:avLst/>
            </a:prstGeom>
            <a:ln w="22225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B6F5BE-9F1A-2BFB-3B9A-F0442F2AEAB0}"/>
                </a:ext>
              </a:extLst>
            </p:cNvPr>
            <p:cNvSpPr txBox="1"/>
            <p:nvPr/>
          </p:nvSpPr>
          <p:spPr>
            <a:xfrm>
              <a:off x="6366785" y="3756141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vSphere HA Power-Off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546A86F-1FC0-D31B-2810-AD2F8B36F82C}"/>
                </a:ext>
              </a:extLst>
            </p:cNvPr>
            <p:cNvSpPr txBox="1"/>
            <p:nvPr/>
          </p:nvSpPr>
          <p:spPr>
            <a:xfrm>
              <a:off x="2675259" y="2645356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Inter-AZ Network Failure</a:t>
              </a:r>
            </a:p>
          </p:txBody>
        </p:sp>
        <p:pic>
          <p:nvPicPr>
            <p:cNvPr id="6" name="Picture 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BC625DEA-A564-038D-AFD2-99621FED0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71" y="3114973"/>
              <a:ext cx="391996" cy="404095"/>
            </a:xfrm>
            <a:prstGeom prst="rect">
              <a:avLst/>
            </a:prstGeom>
          </p:spPr>
        </p:pic>
        <p:pic>
          <p:nvPicPr>
            <p:cNvPr id="12" name="Picture 1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471DB8BD-8F80-96E8-1933-F7D3B0E50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0618" y="3110466"/>
              <a:ext cx="391996" cy="40409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82C218-8F29-E263-DCF8-FE72F8BDD72F}"/>
                </a:ext>
              </a:extLst>
            </p:cNvPr>
            <p:cNvSpPr txBox="1"/>
            <p:nvPr/>
          </p:nvSpPr>
          <p:spPr>
            <a:xfrm>
              <a:off x="2585230" y="219610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E742D5-E817-EB81-B0B0-59CFE73AA97C}"/>
                </a:ext>
              </a:extLst>
            </p:cNvPr>
            <p:cNvSpPr txBox="1"/>
            <p:nvPr/>
          </p:nvSpPr>
          <p:spPr>
            <a:xfrm>
              <a:off x="1654181" y="2199943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01CDB7-436A-B5BB-3560-752DAB61CE81}"/>
                </a:ext>
              </a:extLst>
            </p:cNvPr>
            <p:cNvSpPr txBox="1"/>
            <p:nvPr/>
          </p:nvSpPr>
          <p:spPr>
            <a:xfrm>
              <a:off x="3605215" y="220136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6642E00-D151-6930-9EAD-16489FAC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773902" y="1758810"/>
              <a:ext cx="412833" cy="39658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428421B-050E-C45C-074F-17A27DF97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827495" y="1752707"/>
              <a:ext cx="412833" cy="3989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23262F-D23C-624D-B410-1683E87B7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12674" y="1761446"/>
              <a:ext cx="412833" cy="43262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F8DAEE3-B015-18F2-DDB3-8DBA64B94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377996" y="1750758"/>
              <a:ext cx="412833" cy="432626"/>
            </a:xfrm>
            <a:prstGeom prst="rect">
              <a:avLst/>
            </a:prstGeom>
          </p:spPr>
        </p:pic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D1787814-0CAC-B4E1-3686-1F2FF4E7B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722" y="3106617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FEB4CAE-4EFF-B9EE-6514-CBCD3183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551221" y="5060003"/>
              <a:ext cx="412833" cy="432626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2142AE2-39B2-6DCB-82F1-A31D17F7E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7550" y="67565"/>
              <a:ext cx="9459191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2" descr="Microsoft Azure - Wikipedia">
              <a:extLst>
                <a:ext uri="{FF2B5EF4-FFF2-40B4-BE49-F238E27FC236}">
                  <a16:creationId xmlns:a16="http://schemas.microsoft.com/office/drawing/2014/main" id="{37C4F6B2-16FE-D378-E03A-CFE333D1D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11" y="17102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97920D8-D6E7-F7FD-2223-B295C19C751C}"/>
                </a:ext>
              </a:extLst>
            </p:cNvPr>
            <p:cNvSpPr txBox="1"/>
            <p:nvPr/>
          </p:nvSpPr>
          <p:spPr>
            <a:xfrm>
              <a:off x="635681" y="29279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50" name="location 1" descr="location">
              <a:extLst>
                <a:ext uri="{FF2B5EF4-FFF2-40B4-BE49-F238E27FC236}">
                  <a16:creationId xmlns:a16="http://schemas.microsoft.com/office/drawing/2014/main" id="{A9DD7F52-EE88-D05F-52EB-758D961CE2F5}"/>
                </a:ext>
              </a:extLst>
            </p:cNvPr>
            <p:cNvGrpSpPr/>
            <p:nvPr/>
          </p:nvGrpSpPr>
          <p:grpSpPr>
            <a:xfrm>
              <a:off x="1918041" y="251292"/>
              <a:ext cx="193915" cy="263085"/>
              <a:chOff x="798318" y="5778597"/>
              <a:chExt cx="268482" cy="386300"/>
            </a:xfrm>
          </p:grpSpPr>
          <p:sp>
            <p:nvSpPr>
              <p:cNvPr id="53" name="Freeform 113">
                <a:extLst>
                  <a:ext uri="{FF2B5EF4-FFF2-40B4-BE49-F238E27FC236}">
                    <a16:creationId xmlns:a16="http://schemas.microsoft.com/office/drawing/2014/main" id="{0765EE5A-5AD5-6B75-AA9C-E2BE54398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7DBF436-241A-C1DA-3DE2-F2B18352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4B81613-93CE-7DBE-4BD3-8BCEDAD53859}"/>
                </a:ext>
              </a:extLst>
            </p:cNvPr>
            <p:cNvSpPr txBox="1"/>
            <p:nvPr/>
          </p:nvSpPr>
          <p:spPr>
            <a:xfrm>
              <a:off x="2192984" y="29723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58" name="Graphic 57" descr="Azure Subscription">
              <a:extLst>
                <a:ext uri="{FF2B5EF4-FFF2-40B4-BE49-F238E27FC236}">
                  <a16:creationId xmlns:a16="http://schemas.microsoft.com/office/drawing/2014/main" id="{0671C5C2-5C4E-B918-2A89-C39398EB0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082199" y="175640"/>
              <a:ext cx="412834" cy="41283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C667A5-E35B-1850-C9F7-E9CFD91D1651}"/>
                </a:ext>
              </a:extLst>
            </p:cNvPr>
            <p:cNvSpPr txBox="1"/>
            <p:nvPr/>
          </p:nvSpPr>
          <p:spPr>
            <a:xfrm>
              <a:off x="4567369" y="29387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89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Overview section</a:t>
            </a:r>
          </a:p>
        </p:txBody>
      </p:sp>
    </p:spTree>
    <p:extLst>
      <p:ext uri="{BB962C8B-B14F-4D97-AF65-F5344CB8AC3E}">
        <p14:creationId xmlns:p14="http://schemas.microsoft.com/office/powerpoint/2010/main" val="2187259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C714238A-4DF9-A7F4-6CD8-C2E18D38ED7F}"/>
              </a:ext>
            </a:extLst>
          </p:cNvPr>
          <p:cNvSpPr txBox="1"/>
          <p:nvPr/>
        </p:nvSpPr>
        <p:spPr>
          <a:xfrm>
            <a:off x="0" y="6581001"/>
            <a:ext cx="92854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https://learn.microsoft.com/en-us/azure/azure-vmware/media/stretch-clusters/diagram-3-restart-workload-secondary-site.png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6032C31-01E1-F0F9-3963-38994703EF46}"/>
              </a:ext>
            </a:extLst>
          </p:cNvPr>
          <p:cNvGrpSpPr/>
          <p:nvPr/>
        </p:nvGrpSpPr>
        <p:grpSpPr>
          <a:xfrm>
            <a:off x="83461" y="49714"/>
            <a:ext cx="11923617" cy="6137292"/>
            <a:chOff x="83461" y="49714"/>
            <a:chExt cx="11923617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9D7E2A-DAE6-04B9-E0E9-8BC8DD3BF0F9}"/>
                </a:ext>
              </a:extLst>
            </p:cNvPr>
            <p:cNvSpPr txBox="1"/>
            <p:nvPr/>
          </p:nvSpPr>
          <p:spPr>
            <a:xfrm>
              <a:off x="1215635" y="14565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E25EA6-02E9-2356-66FD-5ADA8F2E0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818" y="1342291"/>
              <a:ext cx="1107932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8F161CE4-001D-7300-1B3A-D030E0C0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465" y="1413882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09C50B05-617F-69F6-4D9C-3F55F450705F}"/>
                </a:ext>
              </a:extLst>
            </p:cNvPr>
            <p:cNvGrpSpPr/>
            <p:nvPr/>
          </p:nvGrpSpPr>
          <p:grpSpPr>
            <a:xfrm>
              <a:off x="644163" y="96362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6F8752A5-F240-C880-7108-72F069E3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B3FE70-A12B-C577-6C92-F6610EE26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212399-A189-E256-5D98-8F07F9F58BCF}"/>
                </a:ext>
              </a:extLst>
            </p:cNvPr>
            <p:cNvSpPr txBox="1"/>
            <p:nvPr/>
          </p:nvSpPr>
          <p:spPr>
            <a:xfrm>
              <a:off x="919106" y="100957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1ADA80-5E63-9A7D-D61B-FC92FE36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0265" y="841850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BA1611-777D-D8A2-3179-B6FAF25C16C7}"/>
                </a:ext>
              </a:extLst>
            </p:cNvPr>
            <p:cNvSpPr txBox="1"/>
            <p:nvPr/>
          </p:nvSpPr>
          <p:spPr>
            <a:xfrm>
              <a:off x="690380" y="23539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C9AFE39E-D9D1-D4A4-13B6-4317FD9D4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721" y="1849721"/>
              <a:ext cx="457550" cy="457550"/>
            </a:xfrm>
            <a:prstGeom prst="rect">
              <a:avLst/>
            </a:prstGeom>
          </p:spPr>
        </p:pic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0275B2CD-DF13-DC70-35C0-2280BBABF4FF}"/>
                </a:ext>
              </a:extLst>
            </p:cNvPr>
            <p:cNvGrpSpPr/>
            <p:nvPr/>
          </p:nvGrpSpPr>
          <p:grpSpPr>
            <a:xfrm>
              <a:off x="5165569" y="962839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0B7D5F22-1C47-6067-3065-95A7533B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EA2F6CA-1D70-EF42-0A91-D652880B3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B29B3A-6CB4-854B-9BFB-32EE720BDA47}"/>
                </a:ext>
              </a:extLst>
            </p:cNvPr>
            <p:cNvSpPr txBox="1"/>
            <p:nvPr/>
          </p:nvSpPr>
          <p:spPr>
            <a:xfrm>
              <a:off x="5440512" y="100878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B0A4F5-35E6-BB39-1736-1B7B04D2A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61669" y="841060"/>
              <a:ext cx="685759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C67AF0-DD0E-7528-23BF-2F1976073C16}"/>
                </a:ext>
              </a:extLst>
            </p:cNvPr>
            <p:cNvSpPr txBox="1"/>
            <p:nvPr/>
          </p:nvSpPr>
          <p:spPr>
            <a:xfrm>
              <a:off x="2840776" y="366952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7B5862-D761-C530-4D4F-AA3759C3E746}"/>
                </a:ext>
              </a:extLst>
            </p:cNvPr>
            <p:cNvGrpSpPr/>
            <p:nvPr/>
          </p:nvGrpSpPr>
          <p:grpSpPr>
            <a:xfrm>
              <a:off x="2909549" y="3100918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9DEF460-2D59-D420-C72C-6A615EB8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9CF1B89A-D771-E94B-B3FA-B368450F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825ED5F-FB2D-4EEF-5A67-762E80ED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25638" y="4788127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9BB68782-E74A-1529-AAB3-847718236DBC}"/>
                </a:ext>
              </a:extLst>
            </p:cNvPr>
            <p:cNvGrpSpPr/>
            <p:nvPr/>
          </p:nvGrpSpPr>
          <p:grpSpPr>
            <a:xfrm>
              <a:off x="4195543" y="4885689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CA5870A4-EB18-C59B-34F5-9AD3C7F2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13D67E8-74D4-D804-CE91-85B2538D1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98AA50A-82F7-CF41-9776-399DEF58F806}"/>
                </a:ext>
              </a:extLst>
            </p:cNvPr>
            <p:cNvSpPr txBox="1"/>
            <p:nvPr/>
          </p:nvSpPr>
          <p:spPr>
            <a:xfrm>
              <a:off x="4470486" y="4931633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564C01E-28C7-8B5D-A96A-B58824698208}"/>
                </a:ext>
              </a:extLst>
            </p:cNvPr>
            <p:cNvSpPr txBox="1"/>
            <p:nvPr/>
          </p:nvSpPr>
          <p:spPr>
            <a:xfrm>
              <a:off x="5094407" y="229929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44A61FAE-01B3-9974-8852-1D755FACC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748" y="1795092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6F318D-B868-3EFD-F02A-BF77AD988EEA}"/>
                </a:ext>
              </a:extLst>
            </p:cNvPr>
            <p:cNvSpPr txBox="1"/>
            <p:nvPr/>
          </p:nvSpPr>
          <p:spPr>
            <a:xfrm>
              <a:off x="6201188" y="2279472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D7E0668-77F7-8ADB-2674-74A5A09A0374}"/>
                </a:ext>
              </a:extLst>
            </p:cNvPr>
            <p:cNvSpPr txBox="1"/>
            <p:nvPr/>
          </p:nvSpPr>
          <p:spPr>
            <a:xfrm>
              <a:off x="5233919" y="36658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6F572C-4CAB-89BE-C94C-6BD50E24D49F}"/>
                </a:ext>
              </a:extLst>
            </p:cNvPr>
            <p:cNvSpPr txBox="1"/>
            <p:nvPr/>
          </p:nvSpPr>
          <p:spPr>
            <a:xfrm>
              <a:off x="4333944" y="5646284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437149-238F-2F4C-5E7B-0C9C716B8D36}"/>
                </a:ext>
              </a:extLst>
            </p:cNvPr>
            <p:cNvSpPr txBox="1"/>
            <p:nvPr/>
          </p:nvSpPr>
          <p:spPr>
            <a:xfrm>
              <a:off x="6282104" y="366952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CECB81-EBE0-6725-6E7E-5EF427B4761E}"/>
                </a:ext>
              </a:extLst>
            </p:cNvPr>
            <p:cNvSpPr txBox="1"/>
            <p:nvPr/>
          </p:nvSpPr>
          <p:spPr>
            <a:xfrm>
              <a:off x="7246550" y="365975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D782D1B-B388-F9A0-3FA3-E2C36C8285BE}"/>
                </a:ext>
              </a:extLst>
            </p:cNvPr>
            <p:cNvGrpSpPr/>
            <p:nvPr/>
          </p:nvGrpSpPr>
          <p:grpSpPr>
            <a:xfrm>
              <a:off x="6350046" y="3118360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049F683-3B38-F6F5-16E2-E85FAF668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25F1F5D2-4A1E-50DB-6CB9-480270B9C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80FDF8-EA95-E32B-F5B0-EE402D7356A1}"/>
                </a:ext>
              </a:extLst>
            </p:cNvPr>
            <p:cNvGrpSpPr/>
            <p:nvPr/>
          </p:nvGrpSpPr>
          <p:grpSpPr>
            <a:xfrm>
              <a:off x="7341866" y="3099256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6F4BDE8-78FF-C693-FD92-26521BFD7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67346D51-BC1F-6F9D-DF3E-890E1A954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248A9F-AA14-024B-835A-C5E90ACCA738}"/>
                </a:ext>
              </a:extLst>
            </p:cNvPr>
            <p:cNvSpPr txBox="1"/>
            <p:nvPr/>
          </p:nvSpPr>
          <p:spPr>
            <a:xfrm>
              <a:off x="10588118" y="36426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0054785-BD11-307D-B752-B507A2BD56EA}"/>
                </a:ext>
              </a:extLst>
            </p:cNvPr>
            <p:cNvGrpSpPr/>
            <p:nvPr/>
          </p:nvGrpSpPr>
          <p:grpSpPr>
            <a:xfrm>
              <a:off x="10648533" y="3110736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E089704-ED92-C93D-C602-75F6555FF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A8B1A072-DA7A-4B40-8A70-8B5465F4E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F988EBA-EEE8-8F40-2B38-6DA61D2A20D1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524258" y="4343051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6A22846-C1BE-D8C1-3CB0-307FB82B097D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723617" y="4343051"/>
              <a:ext cx="2666851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9E12A297-DBA5-EA22-8141-2AA95CAE4E48}"/>
                </a:ext>
              </a:extLst>
            </p:cNvPr>
            <p:cNvCxnSpPr>
              <a:cxnSpLocks/>
            </p:cNvCxnSpPr>
            <p:nvPr/>
          </p:nvCxnSpPr>
          <p:spPr>
            <a:xfrm>
              <a:off x="2176771" y="1770700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0AFA970-918C-B98F-5A6F-236419D482D3}"/>
                </a:ext>
              </a:extLst>
            </p:cNvPr>
            <p:cNvSpPr txBox="1"/>
            <p:nvPr/>
          </p:nvSpPr>
          <p:spPr>
            <a:xfrm>
              <a:off x="2641696" y="1526792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D3FEDBB-E8A6-8401-85CB-B609389E98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6771" y="1788993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32CC4D-AEBF-9E8A-A06C-0552417ADC2F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608251" y="2592056"/>
              <a:ext cx="353418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CDA08-DD10-CBB6-BFA9-6C70291F7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61911" y="1456538"/>
              <a:ext cx="3297828" cy="25946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358C5C-85CA-4850-1487-FEB7B6418B21}"/>
                </a:ext>
              </a:extLst>
            </p:cNvPr>
            <p:cNvSpPr txBox="1"/>
            <p:nvPr/>
          </p:nvSpPr>
          <p:spPr>
            <a:xfrm>
              <a:off x="8914503" y="1513019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</a:rPr>
                <a:t>vSphere HA Restart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00B4A66-41BD-0D26-89EE-8898992AE986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>
              <a:off x="4524539" y="2956580"/>
              <a:ext cx="3737372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C8E0DB-67BB-980B-7052-ED959266002F}"/>
                </a:ext>
              </a:extLst>
            </p:cNvPr>
            <p:cNvSpPr txBox="1"/>
            <p:nvPr/>
          </p:nvSpPr>
          <p:spPr>
            <a:xfrm>
              <a:off x="1621900" y="390126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Site Failure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DC290C-31F3-90DB-634B-6C62E277906A}"/>
                </a:ext>
              </a:extLst>
            </p:cNvPr>
            <p:cNvSpPr txBox="1"/>
            <p:nvPr/>
          </p:nvSpPr>
          <p:spPr>
            <a:xfrm>
              <a:off x="864995" y="365737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9EBA32-924A-3301-1183-212850EEBE79}"/>
                </a:ext>
              </a:extLst>
            </p:cNvPr>
            <p:cNvSpPr txBox="1"/>
            <p:nvPr/>
          </p:nvSpPr>
          <p:spPr>
            <a:xfrm>
              <a:off x="1834828" y="365125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5" name="Picture 54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1F6AC0E5-1ACE-3918-C2A7-08950B8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063" y="3225605"/>
              <a:ext cx="391996" cy="40409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1766565-CFF2-FC0C-CA56-63B6EDFF0D96}"/>
                </a:ext>
              </a:extLst>
            </p:cNvPr>
            <p:cNvSpPr txBox="1"/>
            <p:nvPr/>
          </p:nvSpPr>
          <p:spPr>
            <a:xfrm>
              <a:off x="2644322" y="23067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88D22C-21A6-5A90-BAD1-C917B65FAB6B}"/>
                </a:ext>
              </a:extLst>
            </p:cNvPr>
            <p:cNvSpPr txBox="1"/>
            <p:nvPr/>
          </p:nvSpPr>
          <p:spPr>
            <a:xfrm>
              <a:off x="1713273" y="2310575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A25F206-BA91-C252-E388-340BB7C2DB69}"/>
                </a:ext>
              </a:extLst>
            </p:cNvPr>
            <p:cNvSpPr txBox="1"/>
            <p:nvPr/>
          </p:nvSpPr>
          <p:spPr>
            <a:xfrm>
              <a:off x="3664307" y="231199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7E2251B-100A-51C5-F9F7-0CFC67E35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32994" y="1869442"/>
              <a:ext cx="412833" cy="39658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7A56C2C-5423-1EAD-904D-74FE9520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86587" y="1863339"/>
              <a:ext cx="412833" cy="39891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16498A-139A-9E55-5518-1DB840035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971766" y="1872078"/>
              <a:ext cx="412833" cy="432626"/>
            </a:xfrm>
            <a:prstGeom prst="rect">
              <a:avLst/>
            </a:prstGeom>
          </p:spPr>
        </p:pic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A11D693A-6222-52EC-34AD-CC90FFB30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814" y="321724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Graphic 5" descr="Close with solid fill">
              <a:extLst>
                <a:ext uri="{FF2B5EF4-FFF2-40B4-BE49-F238E27FC236}">
                  <a16:creationId xmlns:a16="http://schemas.microsoft.com/office/drawing/2014/main" id="{BC1A58E0-BF4C-8477-E435-5DFAF3ABA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28084" y="1747633"/>
              <a:ext cx="2231634" cy="2231634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60EA346-EE24-CFCA-6D82-12579A21E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40967" y="1853497"/>
              <a:ext cx="412833" cy="43262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A060EA3-0E33-B349-022F-F0361419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5438" y="5153830"/>
              <a:ext cx="412833" cy="432626"/>
            </a:xfrm>
            <a:prstGeom prst="rect">
              <a:avLst/>
            </a:prstGeom>
          </p:spPr>
        </p:pic>
        <p:pic>
          <p:nvPicPr>
            <p:cNvPr id="67" name="Picture 6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A6C2AEA-E533-D0E3-F07A-396411F0E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791" y="3213962"/>
              <a:ext cx="391996" cy="40409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070558-FB92-5F26-35D2-6618A18A792C}"/>
                </a:ext>
              </a:extLst>
            </p:cNvPr>
            <p:cNvSpPr txBox="1"/>
            <p:nvPr/>
          </p:nvSpPr>
          <p:spPr>
            <a:xfrm>
              <a:off x="8425924" y="239464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C1DF190-3C4D-D9A5-723D-E2D62EF4F496}"/>
                </a:ext>
              </a:extLst>
            </p:cNvPr>
            <p:cNvSpPr txBox="1"/>
            <p:nvPr/>
          </p:nvSpPr>
          <p:spPr>
            <a:xfrm>
              <a:off x="9609267" y="240254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512BC04-51F0-0BCC-9517-E846E0C2E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77954" y="1959993"/>
              <a:ext cx="412833" cy="39658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B147B7C-6F4A-321B-827D-8E109A629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68189" y="1951244"/>
              <a:ext cx="412833" cy="398917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BD630E4-73F1-0EB0-1136-949C1D989604}"/>
                </a:ext>
              </a:extLst>
            </p:cNvPr>
            <p:cNvSpPr txBox="1"/>
            <p:nvPr/>
          </p:nvSpPr>
          <p:spPr>
            <a:xfrm>
              <a:off x="8560744" y="366482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FEF5E92-EB00-6EC0-C436-6255BC941059}"/>
                </a:ext>
              </a:extLst>
            </p:cNvPr>
            <p:cNvSpPr txBox="1"/>
            <p:nvPr/>
          </p:nvSpPr>
          <p:spPr>
            <a:xfrm>
              <a:off x="9593315" y="365870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101" name="Picture 10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B8707E8-11F4-2DEB-5B66-F4A8EBEE7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812" y="3233055"/>
              <a:ext cx="391996" cy="404095"/>
            </a:xfrm>
            <a:prstGeom prst="rect">
              <a:avLst/>
            </a:prstGeom>
          </p:spPr>
        </p:pic>
        <p:pic>
          <p:nvPicPr>
            <p:cNvPr id="102" name="Picture 4">
              <a:extLst>
                <a:ext uri="{FF2B5EF4-FFF2-40B4-BE49-F238E27FC236}">
                  <a16:creationId xmlns:a16="http://schemas.microsoft.com/office/drawing/2014/main" id="{E3A8A8E3-A953-A9D8-6248-19385D0A1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301" y="322469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48A7D1-08E5-A0D7-F95B-B2D83E6E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461" y="49714"/>
              <a:ext cx="11923617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2" descr="Microsoft Azure - Wikipedia">
              <a:extLst>
                <a:ext uri="{FF2B5EF4-FFF2-40B4-BE49-F238E27FC236}">
                  <a16:creationId xmlns:a16="http://schemas.microsoft.com/office/drawing/2014/main" id="{5072F16E-2BF2-94A4-08F0-F42405E51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22" y="15317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7165330-3335-2363-FC35-9A34D5599F0E}"/>
                </a:ext>
              </a:extLst>
            </p:cNvPr>
            <p:cNvSpPr txBox="1"/>
            <p:nvPr/>
          </p:nvSpPr>
          <p:spPr>
            <a:xfrm>
              <a:off x="661592" y="27494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5ADE66D-F3B1-56BB-EC0C-A2679BD97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8301" y="1831265"/>
              <a:ext cx="3886238" cy="22506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8" name="location 1" descr="location">
              <a:extLst>
                <a:ext uri="{FF2B5EF4-FFF2-40B4-BE49-F238E27FC236}">
                  <a16:creationId xmlns:a16="http://schemas.microsoft.com/office/drawing/2014/main" id="{CDF81889-4191-9978-A5BB-768E9B05C3A2}"/>
                </a:ext>
              </a:extLst>
            </p:cNvPr>
            <p:cNvGrpSpPr/>
            <p:nvPr/>
          </p:nvGrpSpPr>
          <p:grpSpPr>
            <a:xfrm>
              <a:off x="1960078" y="233224"/>
              <a:ext cx="193915" cy="263085"/>
              <a:chOff x="798318" y="5778597"/>
              <a:chExt cx="268482" cy="386300"/>
            </a:xfrm>
          </p:grpSpPr>
          <p:sp>
            <p:nvSpPr>
              <p:cNvPr id="109" name="Freeform 113">
                <a:extLst>
                  <a:ext uri="{FF2B5EF4-FFF2-40B4-BE49-F238E27FC236}">
                    <a16:creationId xmlns:a16="http://schemas.microsoft.com/office/drawing/2014/main" id="{65AB1F7A-BBEB-2BEF-A8A2-3C58E5955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5B92E38-1927-22AE-5C55-916BFC9ED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E8044C4-4032-82BD-F92E-F6C2509BB2AE}"/>
                </a:ext>
              </a:extLst>
            </p:cNvPr>
            <p:cNvSpPr txBox="1"/>
            <p:nvPr/>
          </p:nvSpPr>
          <p:spPr>
            <a:xfrm>
              <a:off x="2235021" y="279168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112" name="Graphic 111" descr="Azure Subscription">
              <a:extLst>
                <a:ext uri="{FF2B5EF4-FFF2-40B4-BE49-F238E27FC236}">
                  <a16:creationId xmlns:a16="http://schemas.microsoft.com/office/drawing/2014/main" id="{93E0F2A3-32B6-1D22-B77B-D7D9A7EB2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124236" y="157572"/>
              <a:ext cx="412834" cy="412834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080FA66-B7C1-13D6-05AE-612F04F67CAA}"/>
                </a:ext>
              </a:extLst>
            </p:cNvPr>
            <p:cNvSpPr txBox="1"/>
            <p:nvPr/>
          </p:nvSpPr>
          <p:spPr>
            <a:xfrm>
              <a:off x="4609406" y="275809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7360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813E3-12E1-E2DA-7058-366D0C3D0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574CFB-54C0-BBEF-969D-6DB5FB0F6480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https://learn.microsoft.com/en-us/azure/azure-vmware/media/stretch-clusters/diagram-4-restart-workload-secondary-site.png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D95444-2F3D-5F38-B039-711C4C3AB102}"/>
              </a:ext>
            </a:extLst>
          </p:cNvPr>
          <p:cNvGrpSpPr/>
          <p:nvPr/>
        </p:nvGrpSpPr>
        <p:grpSpPr>
          <a:xfrm>
            <a:off x="83461" y="49714"/>
            <a:ext cx="11923617" cy="6137292"/>
            <a:chOff x="83461" y="49714"/>
            <a:chExt cx="11923617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0693F2-F4A0-FAA4-E94A-EE72C16D6E08}"/>
                </a:ext>
              </a:extLst>
            </p:cNvPr>
            <p:cNvSpPr txBox="1"/>
            <p:nvPr/>
          </p:nvSpPr>
          <p:spPr>
            <a:xfrm>
              <a:off x="1215635" y="14565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4D4D79D-C6F2-6773-DD99-A688FB953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818" y="1342291"/>
              <a:ext cx="1107932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F2B6193E-6E2B-F909-31C7-A22FEE746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465" y="1413882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BE395BCE-E8EF-10CC-4F6B-4E7548788060}"/>
                </a:ext>
              </a:extLst>
            </p:cNvPr>
            <p:cNvGrpSpPr/>
            <p:nvPr/>
          </p:nvGrpSpPr>
          <p:grpSpPr>
            <a:xfrm>
              <a:off x="644163" y="96362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ABB65415-18CC-6714-590B-DF435788D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5BDEF00-E788-C709-B16F-21B390207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613CA8-32C1-D246-9EB8-9E565A73CB9F}"/>
                </a:ext>
              </a:extLst>
            </p:cNvPr>
            <p:cNvSpPr txBox="1"/>
            <p:nvPr/>
          </p:nvSpPr>
          <p:spPr>
            <a:xfrm>
              <a:off x="919106" y="100957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86F408-629B-F274-A538-93DC7AFB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0265" y="841850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B33C30-E347-F666-20B7-C021533A2138}"/>
                </a:ext>
              </a:extLst>
            </p:cNvPr>
            <p:cNvSpPr txBox="1"/>
            <p:nvPr/>
          </p:nvSpPr>
          <p:spPr>
            <a:xfrm>
              <a:off x="690380" y="23539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D1B445FE-4B1E-21E6-D08A-2265EEC64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721" y="1849721"/>
              <a:ext cx="457550" cy="457550"/>
            </a:xfrm>
            <a:prstGeom prst="rect">
              <a:avLst/>
            </a:prstGeom>
          </p:spPr>
        </p:pic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5EA5E43F-7152-3E72-B0A7-16D903F9A18D}"/>
                </a:ext>
              </a:extLst>
            </p:cNvPr>
            <p:cNvGrpSpPr/>
            <p:nvPr/>
          </p:nvGrpSpPr>
          <p:grpSpPr>
            <a:xfrm>
              <a:off x="5165569" y="962839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5F82AB3D-C5CD-6CA4-FECB-DBC81C391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D3EA118-26D5-4AE7-CCAF-61046CDC5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B421C8-8FB5-DD0A-B1C7-77A7928E7CAB}"/>
                </a:ext>
              </a:extLst>
            </p:cNvPr>
            <p:cNvSpPr txBox="1"/>
            <p:nvPr/>
          </p:nvSpPr>
          <p:spPr>
            <a:xfrm>
              <a:off x="5440512" y="100878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5F19E6B-AA15-7838-44E4-CD7DE8681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61669" y="841060"/>
              <a:ext cx="685759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E911DC5-86C6-A46E-570D-F49B598D70C9}"/>
                </a:ext>
              </a:extLst>
            </p:cNvPr>
            <p:cNvSpPr txBox="1"/>
            <p:nvPr/>
          </p:nvSpPr>
          <p:spPr>
            <a:xfrm>
              <a:off x="2840776" y="366952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BBD98DA-BD51-2203-465F-B1D27387C0AA}"/>
                </a:ext>
              </a:extLst>
            </p:cNvPr>
            <p:cNvGrpSpPr/>
            <p:nvPr/>
          </p:nvGrpSpPr>
          <p:grpSpPr>
            <a:xfrm>
              <a:off x="2909549" y="3100918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47DA841-B2C3-D7F8-ECF1-AF9A0C833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516C6F91-7A3D-640D-7911-77546BBAD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A0DAD03-14B8-1F8D-E963-53E72936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25638" y="4788127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0AD66CEB-E7D8-387A-150C-97639FD68BF1}"/>
                </a:ext>
              </a:extLst>
            </p:cNvPr>
            <p:cNvGrpSpPr/>
            <p:nvPr/>
          </p:nvGrpSpPr>
          <p:grpSpPr>
            <a:xfrm>
              <a:off x="4195543" y="4885689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B8ED2E5D-4E97-319D-5102-B524623F5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D950C79-4A83-F6D1-0E54-AE04AB209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027DF6E-06A1-CF77-AB88-B0D0813F43FA}"/>
                </a:ext>
              </a:extLst>
            </p:cNvPr>
            <p:cNvSpPr txBox="1"/>
            <p:nvPr/>
          </p:nvSpPr>
          <p:spPr>
            <a:xfrm>
              <a:off x="4470486" y="4931633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CC90377-51F5-0279-6288-B2DD7B80E90B}"/>
                </a:ext>
              </a:extLst>
            </p:cNvPr>
            <p:cNvSpPr txBox="1"/>
            <p:nvPr/>
          </p:nvSpPr>
          <p:spPr>
            <a:xfrm>
              <a:off x="5094407" y="229929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E56FBF87-6BA6-DA46-6215-F7F0726D9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748" y="1795092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55FB89-3AC5-B149-CA2B-8135C665E4D6}"/>
                </a:ext>
              </a:extLst>
            </p:cNvPr>
            <p:cNvSpPr txBox="1"/>
            <p:nvPr/>
          </p:nvSpPr>
          <p:spPr>
            <a:xfrm>
              <a:off x="6201188" y="2279472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127DD10-E7F5-2FD8-40B8-A515E67B823C}"/>
                </a:ext>
              </a:extLst>
            </p:cNvPr>
            <p:cNvSpPr txBox="1"/>
            <p:nvPr/>
          </p:nvSpPr>
          <p:spPr>
            <a:xfrm>
              <a:off x="5233919" y="36658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4E8DF0C-853E-5EB4-0A14-BBCB478DE8BE}"/>
                </a:ext>
              </a:extLst>
            </p:cNvPr>
            <p:cNvSpPr txBox="1"/>
            <p:nvPr/>
          </p:nvSpPr>
          <p:spPr>
            <a:xfrm>
              <a:off x="4333944" y="5646284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C0D39-32B1-0AA9-DD48-7BDA01C0FC37}"/>
                </a:ext>
              </a:extLst>
            </p:cNvPr>
            <p:cNvSpPr txBox="1"/>
            <p:nvPr/>
          </p:nvSpPr>
          <p:spPr>
            <a:xfrm>
              <a:off x="6282104" y="366952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F9329D0-92B2-B0A7-4620-6E8A3857A090}"/>
                </a:ext>
              </a:extLst>
            </p:cNvPr>
            <p:cNvSpPr txBox="1"/>
            <p:nvPr/>
          </p:nvSpPr>
          <p:spPr>
            <a:xfrm>
              <a:off x="7246550" y="365975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28401E9-5EF2-F068-9768-2D91D5E93869}"/>
                </a:ext>
              </a:extLst>
            </p:cNvPr>
            <p:cNvGrpSpPr/>
            <p:nvPr/>
          </p:nvGrpSpPr>
          <p:grpSpPr>
            <a:xfrm>
              <a:off x="6350046" y="3118360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3FA3EDC-2632-B2F5-1B69-B1F01D61A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ADFE676D-1306-2C8B-B6B6-A977FF59D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62B015C-7A00-A93A-0A3F-27EF365B386E}"/>
                </a:ext>
              </a:extLst>
            </p:cNvPr>
            <p:cNvGrpSpPr/>
            <p:nvPr/>
          </p:nvGrpSpPr>
          <p:grpSpPr>
            <a:xfrm>
              <a:off x="7341866" y="3099256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01B52BE-B57A-1F8F-E9C4-F752FEE68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275B7928-D28A-7D22-BDB0-587705BD4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A07EBC-90BD-9F11-6265-973FDFB95C52}"/>
                </a:ext>
              </a:extLst>
            </p:cNvPr>
            <p:cNvSpPr txBox="1"/>
            <p:nvPr/>
          </p:nvSpPr>
          <p:spPr>
            <a:xfrm>
              <a:off x="10588118" y="36426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2DEC3C3-F6A8-02A3-CD1B-8314B38BBC37}"/>
                </a:ext>
              </a:extLst>
            </p:cNvPr>
            <p:cNvGrpSpPr/>
            <p:nvPr/>
          </p:nvGrpSpPr>
          <p:grpSpPr>
            <a:xfrm>
              <a:off x="10648533" y="3110736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0DA5E3D-00B9-DC33-C3DB-CDC91489A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5D5E7596-9793-8424-DB07-A6787D26A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9B6C4CD-9C74-7061-562D-1A346DF1BEDA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524258" y="4343051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369661F-E41A-D1EA-A28A-B680F8FFC7AF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723617" y="4343051"/>
              <a:ext cx="2666851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BAC5B36D-E9E7-EDB7-969E-76687EFF5DD4}"/>
                </a:ext>
              </a:extLst>
            </p:cNvPr>
            <p:cNvCxnSpPr>
              <a:cxnSpLocks/>
            </p:cNvCxnSpPr>
            <p:nvPr/>
          </p:nvCxnSpPr>
          <p:spPr>
            <a:xfrm>
              <a:off x="2176771" y="1770700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2550914D-BF15-3A9C-F96F-6FAF4F1D81F5}"/>
                </a:ext>
              </a:extLst>
            </p:cNvPr>
            <p:cNvSpPr txBox="1"/>
            <p:nvPr/>
          </p:nvSpPr>
          <p:spPr>
            <a:xfrm>
              <a:off x="2641696" y="1526792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50202724-83C0-E8B2-C164-50FDA15CE2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6771" y="1788993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2CC51D-6620-485B-DFAB-04B569A4F233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608251" y="2592056"/>
              <a:ext cx="353418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D4BBD6B-8DDB-8279-6B7D-4853D6976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61911" y="1456538"/>
              <a:ext cx="3297828" cy="25946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159C79-E311-08DD-5031-7583B8FDBDE7}"/>
                </a:ext>
              </a:extLst>
            </p:cNvPr>
            <p:cNvSpPr txBox="1"/>
            <p:nvPr/>
          </p:nvSpPr>
          <p:spPr>
            <a:xfrm>
              <a:off x="8914503" y="1513019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</a:rPr>
                <a:t>vSphere HA Restart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8C011CC-4818-273D-2684-7B1DB453C8C8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524539" y="2956580"/>
              <a:ext cx="3737372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643500-FA64-812D-93ED-B4C76312F7F6}"/>
                </a:ext>
              </a:extLst>
            </p:cNvPr>
            <p:cNvSpPr txBox="1"/>
            <p:nvPr/>
          </p:nvSpPr>
          <p:spPr>
            <a:xfrm>
              <a:off x="864995" y="365737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66933DE-6815-DE07-0DFB-F0FA34009C9D}"/>
                </a:ext>
              </a:extLst>
            </p:cNvPr>
            <p:cNvSpPr txBox="1"/>
            <p:nvPr/>
          </p:nvSpPr>
          <p:spPr>
            <a:xfrm>
              <a:off x="1834828" y="365125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5" name="Picture 54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BE1FDBBD-B6DC-C682-D6B6-DF60F7A24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063" y="3225605"/>
              <a:ext cx="391996" cy="40409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1A93C77-B8DD-DE9A-8CD4-B1B2B129F334}"/>
                </a:ext>
              </a:extLst>
            </p:cNvPr>
            <p:cNvSpPr txBox="1"/>
            <p:nvPr/>
          </p:nvSpPr>
          <p:spPr>
            <a:xfrm>
              <a:off x="2644322" y="23067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9D9891E-52B7-238A-B038-DB1727753E81}"/>
                </a:ext>
              </a:extLst>
            </p:cNvPr>
            <p:cNvSpPr txBox="1"/>
            <p:nvPr/>
          </p:nvSpPr>
          <p:spPr>
            <a:xfrm>
              <a:off x="1713273" y="2310575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D98CD00-4A4F-1752-B44D-78EEE375B9B9}"/>
                </a:ext>
              </a:extLst>
            </p:cNvPr>
            <p:cNvSpPr txBox="1"/>
            <p:nvPr/>
          </p:nvSpPr>
          <p:spPr>
            <a:xfrm>
              <a:off x="3664307" y="231199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6C54B1D-FE67-B9F4-B8E1-6A602BB7F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32994" y="1869442"/>
              <a:ext cx="412833" cy="39658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F8A3CA0-A8E7-E808-134C-D5ADA3ED4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86587" y="1863339"/>
              <a:ext cx="412833" cy="39891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62C2ACC-2026-053D-E89D-5F02B355E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971766" y="1872078"/>
              <a:ext cx="412833" cy="432626"/>
            </a:xfrm>
            <a:prstGeom prst="rect">
              <a:avLst/>
            </a:prstGeom>
          </p:spPr>
        </p:pic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974CDE7E-0159-74FE-1F5D-D809C3E5F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814" y="321724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AB21AA3-8159-7201-4FA1-B23AC8B42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40967" y="1853497"/>
              <a:ext cx="412833" cy="43262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47B9C6B-4AAE-0383-A328-A6071A8FB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5438" y="5153830"/>
              <a:ext cx="412833" cy="432626"/>
            </a:xfrm>
            <a:prstGeom prst="rect">
              <a:avLst/>
            </a:prstGeom>
          </p:spPr>
        </p:pic>
        <p:pic>
          <p:nvPicPr>
            <p:cNvPr id="67" name="Picture 6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47DBC3B9-4132-924C-AC9C-536638020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791" y="3213962"/>
              <a:ext cx="391996" cy="40409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D1698E-6EF9-45AE-2E12-DE296EDB7371}"/>
                </a:ext>
              </a:extLst>
            </p:cNvPr>
            <p:cNvSpPr txBox="1"/>
            <p:nvPr/>
          </p:nvSpPr>
          <p:spPr>
            <a:xfrm>
              <a:off x="8425924" y="239464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963B52D-7085-14E4-1177-9661F4E1F4EA}"/>
                </a:ext>
              </a:extLst>
            </p:cNvPr>
            <p:cNvSpPr txBox="1"/>
            <p:nvPr/>
          </p:nvSpPr>
          <p:spPr>
            <a:xfrm>
              <a:off x="9609267" y="240254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9DF4477-62A5-1B64-F3B5-7FB92E15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77954" y="1959993"/>
              <a:ext cx="412833" cy="39658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0AA04F5-2F88-6FD3-BE78-FFDBB0E29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68189" y="1951244"/>
              <a:ext cx="412833" cy="398917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7697854-EC91-2BDE-0246-3659ECD25E68}"/>
                </a:ext>
              </a:extLst>
            </p:cNvPr>
            <p:cNvSpPr txBox="1"/>
            <p:nvPr/>
          </p:nvSpPr>
          <p:spPr>
            <a:xfrm>
              <a:off x="8560744" y="366482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86949BA-8DAA-6DBA-A4CF-B8A63CEEB2C6}"/>
                </a:ext>
              </a:extLst>
            </p:cNvPr>
            <p:cNvSpPr txBox="1"/>
            <p:nvPr/>
          </p:nvSpPr>
          <p:spPr>
            <a:xfrm>
              <a:off x="9593315" y="365870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101" name="Picture 10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C77801B-C4AD-F6C9-D1AF-A94194C45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812" y="3233055"/>
              <a:ext cx="391996" cy="404095"/>
            </a:xfrm>
            <a:prstGeom prst="rect">
              <a:avLst/>
            </a:prstGeom>
          </p:spPr>
        </p:pic>
        <p:pic>
          <p:nvPicPr>
            <p:cNvPr id="102" name="Picture 4">
              <a:extLst>
                <a:ext uri="{FF2B5EF4-FFF2-40B4-BE49-F238E27FC236}">
                  <a16:creationId xmlns:a16="http://schemas.microsoft.com/office/drawing/2014/main" id="{13B799C6-E175-F182-138F-A8497773D5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301" y="322469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B024B97-3B44-7E91-6493-BD0CA6AA7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461" y="49714"/>
              <a:ext cx="11923617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2" descr="Microsoft Azure - Wikipedia">
              <a:extLst>
                <a:ext uri="{FF2B5EF4-FFF2-40B4-BE49-F238E27FC236}">
                  <a16:creationId xmlns:a16="http://schemas.microsoft.com/office/drawing/2014/main" id="{027670C6-27DA-CBF1-EBA4-22BBC9C72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22" y="15317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D03D3D-D225-EDB0-06EF-2CAFAAC77E9F}"/>
                </a:ext>
              </a:extLst>
            </p:cNvPr>
            <p:cNvSpPr txBox="1"/>
            <p:nvPr/>
          </p:nvSpPr>
          <p:spPr>
            <a:xfrm>
              <a:off x="661592" y="27494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7" name="Graphic 6" descr="Close with solid fill">
              <a:extLst>
                <a:ext uri="{FF2B5EF4-FFF2-40B4-BE49-F238E27FC236}">
                  <a16:creationId xmlns:a16="http://schemas.microsoft.com/office/drawing/2014/main" id="{DD79D921-7242-1C1E-E2D6-F84868222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89194" y="2302465"/>
              <a:ext cx="593751" cy="593751"/>
            </a:xfrm>
            <a:prstGeom prst="rect">
              <a:avLst/>
            </a:prstGeom>
          </p:spPr>
        </p:pic>
        <p:pic>
          <p:nvPicPr>
            <p:cNvPr id="12" name="Graphic 11" descr="Close with solid fill">
              <a:extLst>
                <a:ext uri="{FF2B5EF4-FFF2-40B4-BE49-F238E27FC236}">
                  <a16:creationId xmlns:a16="http://schemas.microsoft.com/office/drawing/2014/main" id="{73FCD8D7-9517-B64B-2CF2-D53C3D32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28850" y="4558713"/>
              <a:ext cx="593751" cy="59375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E1D543-175D-8C5F-E7ED-F9607D36EC98}"/>
                </a:ext>
              </a:extLst>
            </p:cNvPr>
            <p:cNvSpPr txBox="1"/>
            <p:nvPr/>
          </p:nvSpPr>
          <p:spPr>
            <a:xfrm>
              <a:off x="1616038" y="390581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Network Isolation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EF83AA-9467-B7C8-C463-7309D6771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8301" y="1831265"/>
              <a:ext cx="3886238" cy="22506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location 1" descr="location">
              <a:extLst>
                <a:ext uri="{FF2B5EF4-FFF2-40B4-BE49-F238E27FC236}">
                  <a16:creationId xmlns:a16="http://schemas.microsoft.com/office/drawing/2014/main" id="{5AF00120-107E-EB7F-8284-B95C662F5CD8}"/>
                </a:ext>
              </a:extLst>
            </p:cNvPr>
            <p:cNvGrpSpPr/>
            <p:nvPr/>
          </p:nvGrpSpPr>
          <p:grpSpPr>
            <a:xfrm>
              <a:off x="1960078" y="230641"/>
              <a:ext cx="193915" cy="263085"/>
              <a:chOff x="798318" y="5778597"/>
              <a:chExt cx="268482" cy="386300"/>
            </a:xfrm>
          </p:grpSpPr>
          <p:sp>
            <p:nvSpPr>
              <p:cNvPr id="19" name="Freeform 113">
                <a:extLst>
                  <a:ext uri="{FF2B5EF4-FFF2-40B4-BE49-F238E27FC236}">
                    <a16:creationId xmlns:a16="http://schemas.microsoft.com/office/drawing/2014/main" id="{FCF5C33F-800C-C40F-C6AB-8DAF40E12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EFE1E4-0BA4-8C50-18C4-A71024378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DBE8BD-31F2-191E-93FE-9D843BB4E95B}"/>
                </a:ext>
              </a:extLst>
            </p:cNvPr>
            <p:cNvSpPr txBox="1"/>
            <p:nvPr/>
          </p:nvSpPr>
          <p:spPr>
            <a:xfrm>
              <a:off x="2235021" y="276585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24" name="Graphic 23" descr="Azure Subscription">
              <a:extLst>
                <a:ext uri="{FF2B5EF4-FFF2-40B4-BE49-F238E27FC236}">
                  <a16:creationId xmlns:a16="http://schemas.microsoft.com/office/drawing/2014/main" id="{BB81C7AF-B2B6-3946-91D9-81DB114F7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124236" y="154989"/>
              <a:ext cx="412834" cy="41283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F48875-74F8-AE8C-33A5-C16A0A69D902}"/>
                </a:ext>
              </a:extLst>
            </p:cNvPr>
            <p:cNvSpPr txBox="1"/>
            <p:nvPr/>
          </p:nvSpPr>
          <p:spPr>
            <a:xfrm>
              <a:off x="4609406" y="273226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148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13ED1-2529-1BF9-4EF2-80A29BD0D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D9872240-C540-CE2D-880B-1B642CC366F5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https://learn.microsoft.com/en-us/azure/azure-vmware/media/stretch-clusters/diagram-5-normal-traffic-flow.png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69BAB09-89CA-7519-34CB-9142DA7266DD}"/>
              </a:ext>
            </a:extLst>
          </p:cNvPr>
          <p:cNvGrpSpPr/>
          <p:nvPr/>
        </p:nvGrpSpPr>
        <p:grpSpPr>
          <a:xfrm>
            <a:off x="127408" y="100729"/>
            <a:ext cx="9144365" cy="6287008"/>
            <a:chOff x="127408" y="100729"/>
            <a:chExt cx="9144365" cy="628700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2FBD58-B4D4-5095-2D9C-FAF3143B5B45}"/>
                </a:ext>
              </a:extLst>
            </p:cNvPr>
            <p:cNvSpPr txBox="1"/>
            <p:nvPr/>
          </p:nvSpPr>
          <p:spPr>
            <a:xfrm>
              <a:off x="1048690" y="231166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B5C6BD5-5DD3-201F-CE9B-E37224F97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9873" y="2162329"/>
              <a:ext cx="8471271" cy="38857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7" name="Graphic 46" descr="Azure VMware Solution Private Cloud">
              <a:extLst>
                <a:ext uri="{FF2B5EF4-FFF2-40B4-BE49-F238E27FC236}">
                  <a16:creationId xmlns:a16="http://schemas.microsoft.com/office/drawing/2014/main" id="{3D385ED3-683F-97FE-AD8D-734A18F42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20" y="2269010"/>
              <a:ext cx="412833" cy="412833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55FF280-7C92-E962-7B06-C016D4E34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408" y="100729"/>
              <a:ext cx="9144365" cy="628700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9" name="Picture 2" descr="Microsoft Azure - Wikipedia">
              <a:extLst>
                <a:ext uri="{FF2B5EF4-FFF2-40B4-BE49-F238E27FC236}">
                  <a16:creationId xmlns:a16="http://schemas.microsoft.com/office/drawing/2014/main" id="{38AA368B-379E-580F-FC64-C4C432B07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9" y="20418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D6DDD3-B3CD-9AA8-FF56-1A94423535E4}"/>
                </a:ext>
              </a:extLst>
            </p:cNvPr>
            <p:cNvSpPr txBox="1"/>
            <p:nvPr/>
          </p:nvSpPr>
          <p:spPr>
            <a:xfrm>
              <a:off x="705539" y="32596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53" name="location 1" descr="location">
              <a:extLst>
                <a:ext uri="{FF2B5EF4-FFF2-40B4-BE49-F238E27FC236}">
                  <a16:creationId xmlns:a16="http://schemas.microsoft.com/office/drawing/2014/main" id="{9C17E5AB-1446-CCA7-8D46-DD33173022B9}"/>
                </a:ext>
              </a:extLst>
            </p:cNvPr>
            <p:cNvGrpSpPr/>
            <p:nvPr/>
          </p:nvGrpSpPr>
          <p:grpSpPr>
            <a:xfrm>
              <a:off x="477218" y="865169"/>
              <a:ext cx="193915" cy="263085"/>
              <a:chOff x="798318" y="5778597"/>
              <a:chExt cx="268482" cy="386300"/>
            </a:xfrm>
          </p:grpSpPr>
          <p:sp>
            <p:nvSpPr>
              <p:cNvPr id="54" name="Freeform 113">
                <a:extLst>
                  <a:ext uri="{FF2B5EF4-FFF2-40B4-BE49-F238E27FC236}">
                    <a16:creationId xmlns:a16="http://schemas.microsoft.com/office/drawing/2014/main" id="{EF274FB4-BB9A-5A65-176B-2A7E4AF08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05D022B-7547-CF4E-A5F1-48CCE7B7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3FA63E2-AE4C-5654-77CA-D0B71AB20E7B}"/>
                </a:ext>
              </a:extLst>
            </p:cNvPr>
            <p:cNvSpPr txBox="1"/>
            <p:nvPr/>
          </p:nvSpPr>
          <p:spPr>
            <a:xfrm>
              <a:off x="752161" y="91111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F0EF81B-C69C-9F06-5512-53C5E30C5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3319" y="74339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0" name="location 1" descr="location">
              <a:extLst>
                <a:ext uri="{FF2B5EF4-FFF2-40B4-BE49-F238E27FC236}">
                  <a16:creationId xmlns:a16="http://schemas.microsoft.com/office/drawing/2014/main" id="{FC2D60F7-433D-025D-1FBA-9C63D203853E}"/>
                </a:ext>
              </a:extLst>
            </p:cNvPr>
            <p:cNvGrpSpPr/>
            <p:nvPr/>
          </p:nvGrpSpPr>
          <p:grpSpPr>
            <a:xfrm>
              <a:off x="4998624" y="864379"/>
              <a:ext cx="193915" cy="263085"/>
              <a:chOff x="798318" y="5778597"/>
              <a:chExt cx="268482" cy="386300"/>
            </a:xfrm>
          </p:grpSpPr>
          <p:sp>
            <p:nvSpPr>
              <p:cNvPr id="62" name="Freeform 113">
                <a:extLst>
                  <a:ext uri="{FF2B5EF4-FFF2-40B4-BE49-F238E27FC236}">
                    <a16:creationId xmlns:a16="http://schemas.microsoft.com/office/drawing/2014/main" id="{6532ECA1-6734-4958-45F4-ADA640ED5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29435C5-F044-F17A-DEDF-125380AF9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4A76B24-88E2-0AC6-0A42-699933F3E839}"/>
                </a:ext>
              </a:extLst>
            </p:cNvPr>
            <p:cNvSpPr txBox="1"/>
            <p:nvPr/>
          </p:nvSpPr>
          <p:spPr>
            <a:xfrm>
              <a:off x="5273567" y="91032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D9D695-B8E5-2D39-CE13-F250B475A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94725" y="74260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6" name="location 1" descr="location">
              <a:extLst>
                <a:ext uri="{FF2B5EF4-FFF2-40B4-BE49-F238E27FC236}">
                  <a16:creationId xmlns:a16="http://schemas.microsoft.com/office/drawing/2014/main" id="{95D91F69-C2A5-FF7F-9BF4-AF6C92B93851}"/>
                </a:ext>
              </a:extLst>
            </p:cNvPr>
            <p:cNvGrpSpPr/>
            <p:nvPr/>
          </p:nvGrpSpPr>
          <p:grpSpPr>
            <a:xfrm>
              <a:off x="1963564" y="284437"/>
              <a:ext cx="193915" cy="263085"/>
              <a:chOff x="798318" y="5778597"/>
              <a:chExt cx="268482" cy="386300"/>
            </a:xfrm>
          </p:grpSpPr>
          <p:sp>
            <p:nvSpPr>
              <p:cNvPr id="67" name="Freeform 113">
                <a:extLst>
                  <a:ext uri="{FF2B5EF4-FFF2-40B4-BE49-F238E27FC236}">
                    <a16:creationId xmlns:a16="http://schemas.microsoft.com/office/drawing/2014/main" id="{6B7EE0E0-4555-7282-5404-8669D0AC0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43E5F1C-D840-6E05-4619-2A6FFFD4F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DAFE682-73F0-B543-8E61-DBC03F0B9AE8}"/>
                </a:ext>
              </a:extLst>
            </p:cNvPr>
            <p:cNvSpPr txBox="1"/>
            <p:nvPr/>
          </p:nvSpPr>
          <p:spPr>
            <a:xfrm>
              <a:off x="2238507" y="330381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70" name="Graphic 69" descr="Azure Subscription">
              <a:extLst>
                <a:ext uri="{FF2B5EF4-FFF2-40B4-BE49-F238E27FC236}">
                  <a16:creationId xmlns:a16="http://schemas.microsoft.com/office/drawing/2014/main" id="{148F272F-8A57-A53A-C135-864AD57C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7722" y="208785"/>
              <a:ext cx="412834" cy="412834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754EE05-D33B-20BE-0F7F-EA0BDC76BCCD}"/>
                </a:ext>
              </a:extLst>
            </p:cNvPr>
            <p:cNvSpPr txBox="1"/>
            <p:nvPr/>
          </p:nvSpPr>
          <p:spPr>
            <a:xfrm>
              <a:off x="4612892" y="327022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pic>
          <p:nvPicPr>
            <p:cNvPr id="81" name="Graphic 8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5E796CD7-8892-6E0C-6A28-10947F212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31531" y="1164455"/>
              <a:ext cx="448567" cy="448567"/>
            </a:xfrm>
            <a:prstGeom prst="rect">
              <a:avLst/>
            </a:prstGeom>
          </p:spPr>
        </p:pic>
        <p:cxnSp>
          <p:nvCxnSpPr>
            <p:cNvPr id="82" name="Connector: Elbow 61">
              <a:extLst>
                <a:ext uri="{FF2B5EF4-FFF2-40B4-BE49-F238E27FC236}">
                  <a16:creationId xmlns:a16="http://schemas.microsoft.com/office/drawing/2014/main" id="{D2C8842C-6DFB-E866-7DB8-9311E78E5163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>
              <a:off x="3055815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139465D-C2DE-9FD0-2DB5-929695DBFF10}"/>
                </a:ext>
              </a:extLst>
            </p:cNvPr>
            <p:cNvSpPr txBox="1"/>
            <p:nvPr/>
          </p:nvSpPr>
          <p:spPr>
            <a:xfrm>
              <a:off x="3196951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00" name="グラフィックス 37" descr="Azure ExpressRoute">
              <a:extLst>
                <a:ext uri="{FF2B5EF4-FFF2-40B4-BE49-F238E27FC236}">
                  <a16:creationId xmlns:a16="http://schemas.microsoft.com/office/drawing/2014/main" id="{7018973D-0522-9F22-3121-58DCD57D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818" y="1358307"/>
              <a:ext cx="411950" cy="411950"/>
            </a:xfrm>
            <a:prstGeom prst="rect">
              <a:avLst/>
            </a:prstGeom>
          </p:spPr>
        </p:pic>
        <p:pic>
          <p:nvPicPr>
            <p:cNvPr id="101" name="Graphic 10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613237A-B3AE-74FB-1C3F-C5451E95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1960" y="1164455"/>
              <a:ext cx="448567" cy="448567"/>
            </a:xfrm>
            <a:prstGeom prst="rect">
              <a:avLst/>
            </a:prstGeom>
          </p:spPr>
        </p:pic>
        <p:cxnSp>
          <p:nvCxnSpPr>
            <p:cNvPr id="102" name="Connector: Elbow 61">
              <a:extLst>
                <a:ext uri="{FF2B5EF4-FFF2-40B4-BE49-F238E27FC236}">
                  <a16:creationId xmlns:a16="http://schemas.microsoft.com/office/drawing/2014/main" id="{79515B96-AFD9-6EC2-8CED-C9C729860724}"/>
                </a:ext>
              </a:extLst>
            </p:cNvPr>
            <p:cNvCxnSpPr>
              <a:cxnSpLocks/>
              <a:stCxn id="101" idx="2"/>
            </p:cNvCxnSpPr>
            <p:nvPr/>
          </p:nvCxnSpPr>
          <p:spPr>
            <a:xfrm>
              <a:off x="6696244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302B74D-90B2-09B2-BA00-11D4A910B317}"/>
                </a:ext>
              </a:extLst>
            </p:cNvPr>
            <p:cNvSpPr txBox="1"/>
            <p:nvPr/>
          </p:nvSpPr>
          <p:spPr>
            <a:xfrm>
              <a:off x="6837380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04" name="グラフィックス 37" descr="Azure ExpressRoute">
              <a:extLst>
                <a:ext uri="{FF2B5EF4-FFF2-40B4-BE49-F238E27FC236}">
                  <a16:creationId xmlns:a16="http://schemas.microsoft.com/office/drawing/2014/main" id="{8C7BE8B9-DA8A-4E71-A076-5EBB7B8E4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40247" y="1358307"/>
              <a:ext cx="411950" cy="411950"/>
            </a:xfrm>
            <a:prstGeom prst="rect">
              <a:avLst/>
            </a:prstGeom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B6DA7F9-5304-5E46-DA01-A302E7FF1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247" y="2770322"/>
              <a:ext cx="8286521" cy="193538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ateway Services" descr="Gateway Services">
              <a:extLst>
                <a:ext uri="{FF2B5EF4-FFF2-40B4-BE49-F238E27FC236}">
                  <a16:creationId xmlns:a16="http://schemas.microsoft.com/office/drawing/2014/main" id="{790F6E0B-B522-4E97-B9D8-8668321A3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13693" y="3192651"/>
              <a:ext cx="484244" cy="492622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27858AB-0105-F480-5102-8E0F9F8405FB}"/>
                </a:ext>
              </a:extLst>
            </p:cNvPr>
            <p:cNvSpPr txBox="1"/>
            <p:nvPr/>
          </p:nvSpPr>
          <p:spPr>
            <a:xfrm>
              <a:off x="3400672" y="331254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08" name="Gateway Services" descr="Gateway Services">
              <a:extLst>
                <a:ext uri="{FF2B5EF4-FFF2-40B4-BE49-F238E27FC236}">
                  <a16:creationId xmlns:a16="http://schemas.microsoft.com/office/drawing/2014/main" id="{169D290D-8139-FC21-F009-1A30202A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13693" y="4082999"/>
              <a:ext cx="484244" cy="492622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4C25791-09BD-2041-508E-ED8C2A2AC7FA}"/>
                </a:ext>
              </a:extLst>
            </p:cNvPr>
            <p:cNvSpPr txBox="1"/>
            <p:nvPr/>
          </p:nvSpPr>
          <p:spPr>
            <a:xfrm>
              <a:off x="3400672" y="420289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110" name="Connector: Elbow 61">
              <a:extLst>
                <a:ext uri="{FF2B5EF4-FFF2-40B4-BE49-F238E27FC236}">
                  <a16:creationId xmlns:a16="http://schemas.microsoft.com/office/drawing/2014/main" id="{40852E1A-EC63-7809-9D5B-00A06797C6F2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>
              <a:off x="3055815" y="2158136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61">
              <a:extLst>
                <a:ext uri="{FF2B5EF4-FFF2-40B4-BE49-F238E27FC236}">
                  <a16:creationId xmlns:a16="http://schemas.microsoft.com/office/drawing/2014/main" id="{EBA2D378-E81B-2C8F-C737-537ED78A7743}"/>
                </a:ext>
              </a:extLst>
            </p:cNvPr>
            <p:cNvCxnSpPr>
              <a:cxnSpLocks/>
              <a:stCxn id="106" idx="2"/>
              <a:endCxn id="108" idx="0"/>
            </p:cNvCxnSpPr>
            <p:nvPr/>
          </p:nvCxnSpPr>
          <p:spPr>
            <a:xfrm>
              <a:off x="3055815" y="368527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2FDD89A-FF12-96F3-F94E-46ED4FFB4A5F}"/>
                </a:ext>
              </a:extLst>
            </p:cNvPr>
            <p:cNvSpPr txBox="1"/>
            <p:nvPr/>
          </p:nvSpPr>
          <p:spPr>
            <a:xfrm>
              <a:off x="1436073" y="5563615"/>
              <a:ext cx="85119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E7986E7-059F-95B2-D6F3-162BEEB79CDF}"/>
                </a:ext>
              </a:extLst>
            </p:cNvPr>
            <p:cNvSpPr txBox="1"/>
            <p:nvPr/>
          </p:nvSpPr>
          <p:spPr>
            <a:xfrm>
              <a:off x="524323" y="556373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14" name="Server" descr="Server">
              <a:extLst>
                <a:ext uri="{FF2B5EF4-FFF2-40B4-BE49-F238E27FC236}">
                  <a16:creationId xmlns:a16="http://schemas.microsoft.com/office/drawing/2014/main" id="{719294AA-A7BF-9CAD-10E2-BDEC49BEA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580" y="5058735"/>
              <a:ext cx="457550" cy="45755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1EFB673-9B23-BF33-C747-58892F42385D}"/>
                </a:ext>
              </a:extLst>
            </p:cNvPr>
            <p:cNvSpPr txBox="1"/>
            <p:nvPr/>
          </p:nvSpPr>
          <p:spPr>
            <a:xfrm>
              <a:off x="682916" y="419585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67682A4-891E-2E36-254E-0D301D5AC273}"/>
                </a:ext>
              </a:extLst>
            </p:cNvPr>
            <p:cNvSpPr txBox="1"/>
            <p:nvPr/>
          </p:nvSpPr>
          <p:spPr>
            <a:xfrm>
              <a:off x="2285509" y="5561788"/>
              <a:ext cx="5129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HCX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9C1A687-20B5-1F14-723B-A4D462660AD2}"/>
                </a:ext>
              </a:extLst>
            </p:cNvPr>
            <p:cNvSpPr txBox="1"/>
            <p:nvPr/>
          </p:nvSpPr>
          <p:spPr>
            <a:xfrm>
              <a:off x="669132" y="332675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35D543F-C0FA-ACE1-51FE-ECA343AC9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4034" y="2883084"/>
              <a:ext cx="412833" cy="396580"/>
            </a:xfrm>
            <a:prstGeom prst="rect">
              <a:avLst/>
            </a:prstGeom>
          </p:spPr>
        </p:pic>
        <p:pic>
          <p:nvPicPr>
            <p:cNvPr id="119" name="Picture 4">
              <a:extLst>
                <a:ext uri="{FF2B5EF4-FFF2-40B4-BE49-F238E27FC236}">
                  <a16:creationId xmlns:a16="http://schemas.microsoft.com/office/drawing/2014/main" id="{611A224B-9EC8-30EE-CCB7-8E75E3D70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5572" y="5097834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0D516EC4-B53D-BB18-1A98-9107C867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60784" y="5111507"/>
              <a:ext cx="412833" cy="398917"/>
            </a:xfrm>
            <a:prstGeom prst="rect">
              <a:avLst/>
            </a:prstGeom>
          </p:spPr>
        </p:pic>
        <p:pic>
          <p:nvPicPr>
            <p:cNvPr id="121" name="Picture 12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037918F9-63C6-8588-45F1-9AA8DAAC1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07" y="3739261"/>
              <a:ext cx="391996" cy="404095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1BCC6B9-49D8-A231-3F60-064FEE8F8ADE}"/>
                </a:ext>
              </a:extLst>
            </p:cNvPr>
            <p:cNvSpPr txBox="1"/>
            <p:nvPr/>
          </p:nvSpPr>
          <p:spPr>
            <a:xfrm>
              <a:off x="5028235" y="419813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pic>
          <p:nvPicPr>
            <p:cNvPr id="123" name="Picture 12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D30C95E-F6BD-1DC4-0A1B-61C691A14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785" y="3744217"/>
              <a:ext cx="391996" cy="404095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ED57EC0-3C3F-C40D-66EC-D13D3DB44C14}"/>
                </a:ext>
              </a:extLst>
            </p:cNvPr>
            <p:cNvSpPr txBox="1"/>
            <p:nvPr/>
          </p:nvSpPr>
          <p:spPr>
            <a:xfrm>
              <a:off x="4903327" y="556527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5" name="Server" descr="Server">
              <a:extLst>
                <a:ext uri="{FF2B5EF4-FFF2-40B4-BE49-F238E27FC236}">
                  <a16:creationId xmlns:a16="http://schemas.microsoft.com/office/drawing/2014/main" id="{4838977C-9F1B-02D8-9460-BCAF66A05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73584" y="5060282"/>
              <a:ext cx="457550" cy="457550"/>
            </a:xfrm>
            <a:prstGeom prst="rect">
              <a:avLst/>
            </a:prstGeom>
          </p:spPr>
        </p:pic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B5E58B7-B87F-7F26-F122-FCF361085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23762" y="4921474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C014ED4-A3A6-6582-5BFF-73324B5C0E01}"/>
                </a:ext>
              </a:extLst>
            </p:cNvPr>
            <p:cNvSpPr txBox="1"/>
            <p:nvPr/>
          </p:nvSpPr>
          <p:spPr>
            <a:xfrm>
              <a:off x="3228825" y="557772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A</a:t>
              </a:r>
            </a:p>
          </p:txBody>
        </p:sp>
        <p:pic>
          <p:nvPicPr>
            <p:cNvPr id="12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21940EF6-9FFC-44BA-58B8-01C508CE2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430827" y="5125543"/>
              <a:ext cx="412833" cy="412833"/>
            </a:xfrm>
            <a:prstGeom prst="rect">
              <a:avLst/>
            </a:prstGeom>
          </p:spPr>
        </p:pic>
        <p:pic>
          <p:nvPicPr>
            <p:cNvPr id="129" name="Graphic 128" descr="Medal with solid fill">
              <a:extLst>
                <a:ext uri="{FF2B5EF4-FFF2-40B4-BE49-F238E27FC236}">
                  <a16:creationId xmlns:a16="http://schemas.microsoft.com/office/drawing/2014/main" id="{3F5912AD-9525-99C0-19DA-081C73C8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97598" y="5009125"/>
              <a:ext cx="341057" cy="341057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5345143-0ABB-4E4A-844B-0EB811BF6001}"/>
                </a:ext>
              </a:extLst>
            </p:cNvPr>
            <p:cNvSpPr txBox="1"/>
            <p:nvPr/>
          </p:nvSpPr>
          <p:spPr>
            <a:xfrm>
              <a:off x="3042653" y="5840453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A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D1D047B-656A-89BD-9BCA-B38D6D630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26556" y="4909778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CD29511-92D6-7632-E6EE-C2483B69076E}"/>
                </a:ext>
              </a:extLst>
            </p:cNvPr>
            <p:cNvSpPr txBox="1"/>
            <p:nvPr/>
          </p:nvSpPr>
          <p:spPr>
            <a:xfrm>
              <a:off x="7731619" y="55660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B</a:t>
              </a:r>
            </a:p>
          </p:txBody>
        </p:sp>
        <p:pic>
          <p:nvPicPr>
            <p:cNvPr id="13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DB26ECB-21E1-5439-A48D-F2076927C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33621" y="5113847"/>
              <a:ext cx="412833" cy="412833"/>
            </a:xfrm>
            <a:prstGeom prst="rect">
              <a:avLst/>
            </a:prstGeom>
          </p:spPr>
        </p:pic>
        <p:pic>
          <p:nvPicPr>
            <p:cNvPr id="134" name="Graphic 133" descr="Medal with solid fill">
              <a:extLst>
                <a:ext uri="{FF2B5EF4-FFF2-40B4-BE49-F238E27FC236}">
                  <a16:creationId xmlns:a16="http://schemas.microsoft.com/office/drawing/2014/main" id="{078A795D-14B7-D0FB-56FE-BFA5F9FA6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800392" y="4997429"/>
              <a:ext cx="341057" cy="341057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A66EE85-AD60-3091-0428-BC7A76E284FC}"/>
                </a:ext>
              </a:extLst>
            </p:cNvPr>
            <p:cNvSpPr txBox="1"/>
            <p:nvPr/>
          </p:nvSpPr>
          <p:spPr>
            <a:xfrm>
              <a:off x="7545447" y="5828757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B</a:t>
              </a:r>
            </a:p>
          </p:txBody>
        </p:sp>
        <p:cxnSp>
          <p:nvCxnSpPr>
            <p:cNvPr id="136" name="Connector: Elbow 61">
              <a:extLst>
                <a:ext uri="{FF2B5EF4-FFF2-40B4-BE49-F238E27FC236}">
                  <a16:creationId xmlns:a16="http://schemas.microsoft.com/office/drawing/2014/main" id="{A56140F1-CB0E-F4F1-9273-13F05A528452}"/>
                </a:ext>
              </a:extLst>
            </p:cNvPr>
            <p:cNvCxnSpPr>
              <a:cxnSpLocks/>
              <a:stCxn id="108" idx="2"/>
              <a:endCxn id="126" idx="0"/>
            </p:cNvCxnSpPr>
            <p:nvPr/>
          </p:nvCxnSpPr>
          <p:spPr>
            <a:xfrm>
              <a:off x="3055815" y="4575621"/>
              <a:ext cx="603384" cy="34585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ctor: Elbow 61">
              <a:extLst>
                <a:ext uri="{FF2B5EF4-FFF2-40B4-BE49-F238E27FC236}">
                  <a16:creationId xmlns:a16="http://schemas.microsoft.com/office/drawing/2014/main" id="{8BF25F06-30AD-F53C-4742-81495E6866DA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>
              <a:off x="3055815" y="4575621"/>
              <a:ext cx="5106178" cy="33415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79794952-8198-1CE8-BE85-CA513B1194FE}"/>
                </a:ext>
              </a:extLst>
            </p:cNvPr>
            <p:cNvCxnSpPr>
              <a:cxnSpLocks/>
            </p:cNvCxnSpPr>
            <p:nvPr/>
          </p:nvCxnSpPr>
          <p:spPr>
            <a:xfrm>
              <a:off x="4576734" y="3496028"/>
              <a:ext cx="217991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CD915DD-DF19-80B5-FD4B-867694B020EA}"/>
                </a:ext>
              </a:extLst>
            </p:cNvPr>
            <p:cNvSpPr txBox="1"/>
            <p:nvPr/>
          </p:nvSpPr>
          <p:spPr>
            <a:xfrm>
              <a:off x="4894962" y="3330075"/>
              <a:ext cx="49693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</a:t>
              </a:r>
            </a:p>
            <a:p>
              <a:pPr algn="ctr"/>
              <a:r>
                <a:rPr lang="en-US" sz="1100" dirty="0"/>
                <a:t>Network</a:t>
              </a: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8C7507-1449-B6E6-AAFD-E0051D370DFF}"/>
                </a:ext>
              </a:extLst>
            </p:cNvPr>
            <p:cNvSpPr/>
            <p:nvPr/>
          </p:nvSpPr>
          <p:spPr>
            <a:xfrm>
              <a:off x="3119760" y="1781953"/>
              <a:ext cx="5014748" cy="2752455"/>
            </a:xfrm>
            <a:custGeom>
              <a:avLst/>
              <a:gdLst>
                <a:gd name="connsiteX0" fmla="*/ 5014748 w 5014748"/>
                <a:gd name="connsiteY0" fmla="*/ 3222885 h 3222885"/>
                <a:gd name="connsiteX1" fmla="*/ 2324013 w 5014748"/>
                <a:gd name="connsiteY1" fmla="*/ 1798820 h 3222885"/>
                <a:gd name="connsiteX2" fmla="*/ 1177266 w 5014748"/>
                <a:gd name="connsiteY2" fmla="*/ 2091128 h 3222885"/>
                <a:gd name="connsiteX3" fmla="*/ 120459 w 5014748"/>
                <a:gd name="connsiteY3" fmla="*/ 2750695 h 3222885"/>
                <a:gd name="connsiteX4" fmla="*/ 67994 w 5014748"/>
                <a:gd name="connsiteY4" fmla="*/ 0 h 3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4748" h="3222885">
                  <a:moveTo>
                    <a:pt x="5014748" y="3222885"/>
                  </a:moveTo>
                  <a:cubicBezTo>
                    <a:pt x="3989170" y="2605165"/>
                    <a:pt x="2963593" y="1987446"/>
                    <a:pt x="2324013" y="1798820"/>
                  </a:cubicBezTo>
                  <a:cubicBezTo>
                    <a:pt x="1684433" y="1610194"/>
                    <a:pt x="1544525" y="1932482"/>
                    <a:pt x="1177266" y="2091128"/>
                  </a:cubicBezTo>
                  <a:cubicBezTo>
                    <a:pt x="810007" y="2249774"/>
                    <a:pt x="305338" y="3099216"/>
                    <a:pt x="120459" y="2750695"/>
                  </a:cubicBezTo>
                  <a:cubicBezTo>
                    <a:pt x="-64420" y="2402174"/>
                    <a:pt x="1787" y="1201087"/>
                    <a:pt x="67994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114CB78-B969-B2FE-3C76-E66BE99B63E1}"/>
                </a:ext>
              </a:extLst>
            </p:cNvPr>
            <p:cNvSpPr/>
            <p:nvPr/>
          </p:nvSpPr>
          <p:spPr>
            <a:xfrm>
              <a:off x="2766250" y="1903751"/>
              <a:ext cx="344209" cy="2930577"/>
            </a:xfrm>
            <a:custGeom>
              <a:avLst/>
              <a:gdLst>
                <a:gd name="connsiteX0" fmla="*/ 344209 w 344209"/>
                <a:gd name="connsiteY0" fmla="*/ 2930577 h 2930577"/>
                <a:gd name="connsiteX1" fmla="*/ 6930 w 344209"/>
                <a:gd name="connsiteY1" fmla="*/ 2188564 h 2930577"/>
                <a:gd name="connsiteX2" fmla="*/ 149337 w 344209"/>
                <a:gd name="connsiteY2" fmla="*/ 0 h 293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209" h="2930577">
                  <a:moveTo>
                    <a:pt x="344209" y="2930577"/>
                  </a:moveTo>
                  <a:cubicBezTo>
                    <a:pt x="191809" y="2803785"/>
                    <a:pt x="39409" y="2676993"/>
                    <a:pt x="6930" y="2188564"/>
                  </a:cubicBezTo>
                  <a:cubicBezTo>
                    <a:pt x="-25549" y="1700135"/>
                    <a:pt x="61894" y="850067"/>
                    <a:pt x="149337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3887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AEDC6-2507-3890-CC9F-ADD68EA07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24EC2C41-ED16-AA9B-01E5-6825358ECAF7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https://learn.microsoft.com/en-us/azure/azure-vmware/media/stretch-clusters/diagram-6-site-failure-traffic-flow.png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518DFC0-9AEF-9AC3-46B3-CEC135A51860}"/>
              </a:ext>
            </a:extLst>
          </p:cNvPr>
          <p:cNvGrpSpPr/>
          <p:nvPr/>
        </p:nvGrpSpPr>
        <p:grpSpPr>
          <a:xfrm>
            <a:off x="127408" y="100729"/>
            <a:ext cx="10530599" cy="6287008"/>
            <a:chOff x="127408" y="100729"/>
            <a:chExt cx="10530599" cy="628700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561DE6-5A68-49EE-BCCF-3FF410D87839}"/>
                </a:ext>
              </a:extLst>
            </p:cNvPr>
            <p:cNvSpPr txBox="1"/>
            <p:nvPr/>
          </p:nvSpPr>
          <p:spPr>
            <a:xfrm>
              <a:off x="1048690" y="231166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EEDE498-D903-9A54-80A7-39AE4B601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9873" y="2162329"/>
              <a:ext cx="9825904" cy="38857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26C87C09-2559-3CEF-75AC-C772DE3CA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20" y="2269010"/>
              <a:ext cx="412833" cy="41283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A070F98-DEDE-E346-536F-5D81B70BF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408" y="100729"/>
              <a:ext cx="10530599" cy="628700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2" descr="Microsoft Azure - Wikipedia">
              <a:extLst>
                <a:ext uri="{FF2B5EF4-FFF2-40B4-BE49-F238E27FC236}">
                  <a16:creationId xmlns:a16="http://schemas.microsoft.com/office/drawing/2014/main" id="{8D7F1C2D-8BFB-0CA4-7722-31EB6807C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9" y="20418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8B71E0-B3A6-9A9D-1AA1-E3BDEBA30056}"/>
                </a:ext>
              </a:extLst>
            </p:cNvPr>
            <p:cNvSpPr txBox="1"/>
            <p:nvPr/>
          </p:nvSpPr>
          <p:spPr>
            <a:xfrm>
              <a:off x="705539" y="32596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A5D82051-136F-40EC-38BD-E0568109F6D0}"/>
                </a:ext>
              </a:extLst>
            </p:cNvPr>
            <p:cNvGrpSpPr/>
            <p:nvPr/>
          </p:nvGrpSpPr>
          <p:grpSpPr>
            <a:xfrm>
              <a:off x="477218" y="86516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0B11EE0C-CA25-368E-431B-D70DBB4AE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0C15A9-3148-1101-8CE2-C6F0E6F6E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737789-849A-3B07-98C3-A341856630B4}"/>
                </a:ext>
              </a:extLst>
            </p:cNvPr>
            <p:cNvSpPr txBox="1"/>
            <p:nvPr/>
          </p:nvSpPr>
          <p:spPr>
            <a:xfrm>
              <a:off x="752161" y="91111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60D18A-20DF-031E-F321-652C41FFB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3319" y="74339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location 1" descr="location">
              <a:extLst>
                <a:ext uri="{FF2B5EF4-FFF2-40B4-BE49-F238E27FC236}">
                  <a16:creationId xmlns:a16="http://schemas.microsoft.com/office/drawing/2014/main" id="{19A2917A-422D-CD18-CE0F-474787A79060}"/>
                </a:ext>
              </a:extLst>
            </p:cNvPr>
            <p:cNvGrpSpPr/>
            <p:nvPr/>
          </p:nvGrpSpPr>
          <p:grpSpPr>
            <a:xfrm>
              <a:off x="4998624" y="864379"/>
              <a:ext cx="193915" cy="263085"/>
              <a:chOff x="798318" y="5778597"/>
              <a:chExt cx="268482" cy="386300"/>
            </a:xfrm>
          </p:grpSpPr>
          <p:sp>
            <p:nvSpPr>
              <p:cNvPr id="14" name="Freeform 113">
                <a:extLst>
                  <a:ext uri="{FF2B5EF4-FFF2-40B4-BE49-F238E27FC236}">
                    <a16:creationId xmlns:a16="http://schemas.microsoft.com/office/drawing/2014/main" id="{6D4BC21C-9D0B-4E53-4807-5CA02D88C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35D4F6D-915B-A0E9-781F-E8C31AC95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250AB5-DC96-D936-FA85-E72B1E148538}"/>
                </a:ext>
              </a:extLst>
            </p:cNvPr>
            <p:cNvSpPr txBox="1"/>
            <p:nvPr/>
          </p:nvSpPr>
          <p:spPr>
            <a:xfrm>
              <a:off x="5273567" y="91032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C2540A-1CFA-231E-906B-06E5A1AE4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94725" y="742600"/>
              <a:ext cx="5675336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location 1" descr="location">
              <a:extLst>
                <a:ext uri="{FF2B5EF4-FFF2-40B4-BE49-F238E27FC236}">
                  <a16:creationId xmlns:a16="http://schemas.microsoft.com/office/drawing/2014/main" id="{06E3C286-3759-B830-1AE0-14C9DE8D7308}"/>
                </a:ext>
              </a:extLst>
            </p:cNvPr>
            <p:cNvGrpSpPr/>
            <p:nvPr/>
          </p:nvGrpSpPr>
          <p:grpSpPr>
            <a:xfrm>
              <a:off x="1963564" y="284437"/>
              <a:ext cx="193915" cy="263085"/>
              <a:chOff x="798318" y="5778597"/>
              <a:chExt cx="268482" cy="386300"/>
            </a:xfrm>
          </p:grpSpPr>
          <p:sp>
            <p:nvSpPr>
              <p:cNvPr id="19" name="Freeform 113">
                <a:extLst>
                  <a:ext uri="{FF2B5EF4-FFF2-40B4-BE49-F238E27FC236}">
                    <a16:creationId xmlns:a16="http://schemas.microsoft.com/office/drawing/2014/main" id="{3CB23629-AF35-1160-40A9-4CB83B851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4B94D98-F875-F861-7952-97625D8E6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58F230-41C7-C922-9B58-0E51E28042E3}"/>
                </a:ext>
              </a:extLst>
            </p:cNvPr>
            <p:cNvSpPr txBox="1"/>
            <p:nvPr/>
          </p:nvSpPr>
          <p:spPr>
            <a:xfrm>
              <a:off x="2238507" y="330381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22" name="Graphic 21" descr="Azure Subscription">
              <a:extLst>
                <a:ext uri="{FF2B5EF4-FFF2-40B4-BE49-F238E27FC236}">
                  <a16:creationId xmlns:a16="http://schemas.microsoft.com/office/drawing/2014/main" id="{2890B999-BC97-70F8-59A2-207AEE0BA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7722" y="208785"/>
              <a:ext cx="412834" cy="4128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DEEA7A-A546-7BAF-1989-B36A54D4C33A}"/>
                </a:ext>
              </a:extLst>
            </p:cNvPr>
            <p:cNvSpPr txBox="1"/>
            <p:nvPr/>
          </p:nvSpPr>
          <p:spPr>
            <a:xfrm>
              <a:off x="4612892" y="327022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pic>
          <p:nvPicPr>
            <p:cNvPr id="24" name="Graphic 2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5271993E-0167-9367-C1F4-7FA55E442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31531" y="1164455"/>
              <a:ext cx="448567" cy="448567"/>
            </a:xfrm>
            <a:prstGeom prst="rect">
              <a:avLst/>
            </a:prstGeom>
          </p:spPr>
        </p:pic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D877D111-F49C-9B29-597A-B6BC8F198980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3055815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EFBEDE-9600-78F3-BF42-522A5D159E1F}"/>
                </a:ext>
              </a:extLst>
            </p:cNvPr>
            <p:cNvSpPr txBox="1"/>
            <p:nvPr/>
          </p:nvSpPr>
          <p:spPr>
            <a:xfrm>
              <a:off x="3196951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27" name="グラフィックス 37" descr="Azure ExpressRoute">
              <a:extLst>
                <a:ext uri="{FF2B5EF4-FFF2-40B4-BE49-F238E27FC236}">
                  <a16:creationId xmlns:a16="http://schemas.microsoft.com/office/drawing/2014/main" id="{07B06AEA-B5E3-9F8A-449C-0F27D6256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818" y="1358307"/>
              <a:ext cx="411950" cy="411950"/>
            </a:xfrm>
            <a:prstGeom prst="rect">
              <a:avLst/>
            </a:prstGeom>
          </p:spPr>
        </p:pic>
        <p:pic>
          <p:nvPicPr>
            <p:cNvPr id="28" name="Graphic 2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72093EA-636E-A898-D746-3C02D6AE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1960" y="1164455"/>
              <a:ext cx="448567" cy="448567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F23236D6-6300-713E-1EBC-E20096D6312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6696244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C784A9-D79B-7388-6427-B5F170F8953C}"/>
                </a:ext>
              </a:extLst>
            </p:cNvPr>
            <p:cNvSpPr txBox="1"/>
            <p:nvPr/>
          </p:nvSpPr>
          <p:spPr>
            <a:xfrm>
              <a:off x="6837380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31" name="グラフィックス 37" descr="Azure ExpressRoute">
              <a:extLst>
                <a:ext uri="{FF2B5EF4-FFF2-40B4-BE49-F238E27FC236}">
                  <a16:creationId xmlns:a16="http://schemas.microsoft.com/office/drawing/2014/main" id="{BAB37035-B835-EB4D-9418-DBAA0B89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40247" y="1358307"/>
              <a:ext cx="411950" cy="41195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20F73EB-C82F-6765-E9D0-DD156003C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247" y="2770322"/>
              <a:ext cx="9506876" cy="193538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Gateway Services" descr="Gateway Services">
              <a:extLst>
                <a:ext uri="{FF2B5EF4-FFF2-40B4-BE49-F238E27FC236}">
                  <a16:creationId xmlns:a16="http://schemas.microsoft.com/office/drawing/2014/main" id="{A1B34DAF-6AD5-637E-512A-4AE59D52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48810" y="3192651"/>
              <a:ext cx="484244" cy="49262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D61A6F-3AB9-9E9D-FFA6-E1E6302F179F}"/>
                </a:ext>
              </a:extLst>
            </p:cNvPr>
            <p:cNvSpPr txBox="1"/>
            <p:nvPr/>
          </p:nvSpPr>
          <p:spPr>
            <a:xfrm>
              <a:off x="7035789" y="331254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35" name="Gateway Services" descr="Gateway Services">
              <a:extLst>
                <a:ext uri="{FF2B5EF4-FFF2-40B4-BE49-F238E27FC236}">
                  <a16:creationId xmlns:a16="http://schemas.microsoft.com/office/drawing/2014/main" id="{A7C2D4E8-6FF7-0EDC-52A1-1D98B8AC7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48810" y="4082999"/>
              <a:ext cx="484244" cy="49262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5A00A9-1F07-AD55-0CA7-3F73F3631A51}"/>
                </a:ext>
              </a:extLst>
            </p:cNvPr>
            <p:cNvSpPr txBox="1"/>
            <p:nvPr/>
          </p:nvSpPr>
          <p:spPr>
            <a:xfrm>
              <a:off x="7035789" y="420289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49733EA7-DB39-3AD8-EB36-8993B4F5A3F0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6690932" y="2158136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6A314B03-FB15-1C3F-0DF5-110C088C639C}"/>
                </a:ext>
              </a:extLst>
            </p:cNvPr>
            <p:cNvCxnSpPr>
              <a:cxnSpLocks/>
              <a:stCxn id="33" idx="2"/>
              <a:endCxn id="35" idx="0"/>
            </p:cNvCxnSpPr>
            <p:nvPr/>
          </p:nvCxnSpPr>
          <p:spPr>
            <a:xfrm>
              <a:off x="6690932" y="368527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B8D6AB-09D7-59C9-2F2F-CC85B7178273}"/>
                </a:ext>
              </a:extLst>
            </p:cNvPr>
            <p:cNvSpPr txBox="1"/>
            <p:nvPr/>
          </p:nvSpPr>
          <p:spPr>
            <a:xfrm>
              <a:off x="5865670" y="5563615"/>
              <a:ext cx="85119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460A1A-BE83-9F81-35CA-DC8ADBBAD754}"/>
                </a:ext>
              </a:extLst>
            </p:cNvPr>
            <p:cNvSpPr txBox="1"/>
            <p:nvPr/>
          </p:nvSpPr>
          <p:spPr>
            <a:xfrm>
              <a:off x="524323" y="556373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1" name="Server" descr="Server">
              <a:extLst>
                <a:ext uri="{FF2B5EF4-FFF2-40B4-BE49-F238E27FC236}">
                  <a16:creationId xmlns:a16="http://schemas.microsoft.com/office/drawing/2014/main" id="{FBD05519-C6FB-858C-925A-74F373778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580" y="5058735"/>
              <a:ext cx="457550" cy="45755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40670B-AD49-C608-34BC-6B0C78FDA36F}"/>
                </a:ext>
              </a:extLst>
            </p:cNvPr>
            <p:cNvSpPr txBox="1"/>
            <p:nvPr/>
          </p:nvSpPr>
          <p:spPr>
            <a:xfrm>
              <a:off x="8964998" y="419585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43DB07-9653-88E3-001F-D5F092281583}"/>
                </a:ext>
              </a:extLst>
            </p:cNvPr>
            <p:cNvSpPr txBox="1"/>
            <p:nvPr/>
          </p:nvSpPr>
          <p:spPr>
            <a:xfrm>
              <a:off x="6715106" y="5561788"/>
              <a:ext cx="5129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HCX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3999FF-4F7C-FF3D-0B5C-D4DCA5453340}"/>
                </a:ext>
              </a:extLst>
            </p:cNvPr>
            <p:cNvSpPr txBox="1"/>
            <p:nvPr/>
          </p:nvSpPr>
          <p:spPr>
            <a:xfrm>
              <a:off x="8958705" y="332675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CE8EC98-B7D6-2036-36D4-04FD052F8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123607" y="2883084"/>
              <a:ext cx="412833" cy="396580"/>
            </a:xfrm>
            <a:prstGeom prst="rect">
              <a:avLst/>
            </a:prstGeom>
          </p:spPr>
        </p:pic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6D3B01F2-34AE-8496-D130-DC773F340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169" y="5097834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FEB20E8-220D-3B46-A264-94D6A0F5F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90381" y="5111507"/>
              <a:ext cx="412833" cy="398917"/>
            </a:xfrm>
            <a:prstGeom prst="rect">
              <a:avLst/>
            </a:prstGeom>
          </p:spPr>
        </p:pic>
        <p:pic>
          <p:nvPicPr>
            <p:cNvPr id="61" name="Picture 6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E5070E62-3CC5-D7DD-EE39-4E0CA760D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489" y="3739261"/>
              <a:ext cx="391996" cy="404095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A2A11FD-40CF-BAEF-8D0B-09C088E36998}"/>
                </a:ext>
              </a:extLst>
            </p:cNvPr>
            <p:cNvSpPr txBox="1"/>
            <p:nvPr/>
          </p:nvSpPr>
          <p:spPr>
            <a:xfrm>
              <a:off x="5028235" y="419813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pic>
          <p:nvPicPr>
            <p:cNvPr id="73" name="Picture 7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582E11F9-0B47-32FE-D0C4-B9D1AC2A1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785" y="3744217"/>
              <a:ext cx="391996" cy="404095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D476371-EC56-25F8-37FA-67BA866B804B}"/>
                </a:ext>
              </a:extLst>
            </p:cNvPr>
            <p:cNvSpPr txBox="1"/>
            <p:nvPr/>
          </p:nvSpPr>
          <p:spPr>
            <a:xfrm>
              <a:off x="4903327" y="556527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5" name="Server" descr="Server">
              <a:extLst>
                <a:ext uri="{FF2B5EF4-FFF2-40B4-BE49-F238E27FC236}">
                  <a16:creationId xmlns:a16="http://schemas.microsoft.com/office/drawing/2014/main" id="{0B01C063-AE15-B88A-929F-A3CD023FE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73584" y="5060282"/>
              <a:ext cx="457550" cy="457550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2EEB435-D44D-9869-D838-A66495F36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59352" y="4906593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204E32B-79C4-59A7-4A0B-5FDD11EE5D8A}"/>
                </a:ext>
              </a:extLst>
            </p:cNvPr>
            <p:cNvSpPr txBox="1"/>
            <p:nvPr/>
          </p:nvSpPr>
          <p:spPr>
            <a:xfrm>
              <a:off x="7564415" y="556284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A</a:t>
              </a:r>
            </a:p>
          </p:txBody>
        </p:sp>
        <p:pic>
          <p:nvPicPr>
            <p:cNvPr id="7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AB73AB5-9A64-EF1D-F58A-F476365A9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66417" y="5110662"/>
              <a:ext cx="412833" cy="412833"/>
            </a:xfrm>
            <a:prstGeom prst="rect">
              <a:avLst/>
            </a:prstGeom>
          </p:spPr>
        </p:pic>
        <p:pic>
          <p:nvPicPr>
            <p:cNvPr id="79" name="Graphic 78" descr="Medal with solid fill">
              <a:extLst>
                <a:ext uri="{FF2B5EF4-FFF2-40B4-BE49-F238E27FC236}">
                  <a16:creationId xmlns:a16="http://schemas.microsoft.com/office/drawing/2014/main" id="{6AF1A981-714A-1513-5461-D9FCD2A5E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633188" y="4994244"/>
              <a:ext cx="341057" cy="341057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A7132C9-D042-A16A-2323-6FD5E89BCB56}"/>
                </a:ext>
              </a:extLst>
            </p:cNvPr>
            <p:cNvSpPr txBox="1"/>
            <p:nvPr/>
          </p:nvSpPr>
          <p:spPr>
            <a:xfrm>
              <a:off x="7378243" y="5825572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A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CE6B9BA-946C-234B-813F-7D386B2CF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748252" y="4909778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0E3803-46E5-5ECE-1C6E-04084EB77824}"/>
                </a:ext>
              </a:extLst>
            </p:cNvPr>
            <p:cNvSpPr txBox="1"/>
            <p:nvPr/>
          </p:nvSpPr>
          <p:spPr>
            <a:xfrm>
              <a:off x="8953315" y="55660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B</a:t>
              </a:r>
            </a:p>
          </p:txBody>
        </p:sp>
        <p:pic>
          <p:nvPicPr>
            <p:cNvPr id="8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96356B5-3D84-0AF7-51E6-7625C11C6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55317" y="5113847"/>
              <a:ext cx="412833" cy="412833"/>
            </a:xfrm>
            <a:prstGeom prst="rect">
              <a:avLst/>
            </a:prstGeom>
          </p:spPr>
        </p:pic>
        <p:pic>
          <p:nvPicPr>
            <p:cNvPr id="86" name="Graphic 85" descr="Medal with solid fill">
              <a:extLst>
                <a:ext uri="{FF2B5EF4-FFF2-40B4-BE49-F238E27FC236}">
                  <a16:creationId xmlns:a16="http://schemas.microsoft.com/office/drawing/2014/main" id="{AFE9C93D-CBF4-F169-8B3D-3F5534A54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022088" y="4997429"/>
              <a:ext cx="341057" cy="341057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03100F9-2FA2-BE7A-5FC3-C3591435945F}"/>
                </a:ext>
              </a:extLst>
            </p:cNvPr>
            <p:cNvSpPr txBox="1"/>
            <p:nvPr/>
          </p:nvSpPr>
          <p:spPr>
            <a:xfrm>
              <a:off x="8767143" y="5828757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B</a:t>
              </a:r>
            </a:p>
          </p:txBody>
        </p:sp>
        <p:cxnSp>
          <p:nvCxnSpPr>
            <p:cNvPr id="88" name="Connector: Elbow 61">
              <a:extLst>
                <a:ext uri="{FF2B5EF4-FFF2-40B4-BE49-F238E27FC236}">
                  <a16:creationId xmlns:a16="http://schemas.microsoft.com/office/drawing/2014/main" id="{8358699B-3D38-B1B2-5328-24EF4FEEC789}"/>
                </a:ext>
              </a:extLst>
            </p:cNvPr>
            <p:cNvCxnSpPr>
              <a:cxnSpLocks/>
              <a:stCxn id="35" idx="2"/>
              <a:endCxn id="76" idx="0"/>
            </p:cNvCxnSpPr>
            <p:nvPr/>
          </p:nvCxnSpPr>
          <p:spPr>
            <a:xfrm>
              <a:off x="6690932" y="4575621"/>
              <a:ext cx="1303857" cy="33097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61">
              <a:extLst>
                <a:ext uri="{FF2B5EF4-FFF2-40B4-BE49-F238E27FC236}">
                  <a16:creationId xmlns:a16="http://schemas.microsoft.com/office/drawing/2014/main" id="{3DCAA086-61A3-49B1-ACC5-78B37EACA6A5}"/>
                </a:ext>
              </a:extLst>
            </p:cNvPr>
            <p:cNvCxnSpPr>
              <a:cxnSpLocks/>
              <a:stCxn id="35" idx="2"/>
              <a:endCxn id="83" idx="0"/>
            </p:cNvCxnSpPr>
            <p:nvPr/>
          </p:nvCxnSpPr>
          <p:spPr>
            <a:xfrm>
              <a:off x="6690932" y="4575621"/>
              <a:ext cx="2692757" cy="33415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61">
              <a:extLst>
                <a:ext uri="{FF2B5EF4-FFF2-40B4-BE49-F238E27FC236}">
                  <a16:creationId xmlns:a16="http://schemas.microsoft.com/office/drawing/2014/main" id="{BAA4C6B3-70FE-56FB-300B-35FBBA5C36E0}"/>
                </a:ext>
              </a:extLst>
            </p:cNvPr>
            <p:cNvCxnSpPr>
              <a:cxnSpLocks/>
            </p:cNvCxnSpPr>
            <p:nvPr/>
          </p:nvCxnSpPr>
          <p:spPr>
            <a:xfrm>
              <a:off x="4576734" y="3496028"/>
              <a:ext cx="217991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E1A6BDF-0720-A48D-F12C-1619BFB69CDF}"/>
                </a:ext>
              </a:extLst>
            </p:cNvPr>
            <p:cNvSpPr txBox="1"/>
            <p:nvPr/>
          </p:nvSpPr>
          <p:spPr>
            <a:xfrm>
              <a:off x="4894962" y="3330075"/>
              <a:ext cx="49693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</a:t>
              </a:r>
            </a:p>
            <a:p>
              <a:pPr algn="ctr"/>
              <a:r>
                <a:rPr lang="en-US" sz="1100" dirty="0"/>
                <a:t>Network</a:t>
              </a:r>
            </a:p>
          </p:txBody>
        </p:sp>
        <p:pic>
          <p:nvPicPr>
            <p:cNvPr id="92" name="Graphic 91" descr="Close with solid fill">
              <a:extLst>
                <a:ext uri="{FF2B5EF4-FFF2-40B4-BE49-F238E27FC236}">
                  <a16:creationId xmlns:a16="http://schemas.microsoft.com/office/drawing/2014/main" id="{34B3F5B8-436E-BD1E-5FE0-9887F6D6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381015" y="3233146"/>
              <a:ext cx="2231634" cy="2231634"/>
            </a:xfrm>
            <a:prstGeom prst="rect">
              <a:avLst/>
            </a:prstGeom>
          </p:spPr>
        </p:pic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8962C60-7519-028E-DE9F-9EF51144188A}"/>
                </a:ext>
              </a:extLst>
            </p:cNvPr>
            <p:cNvSpPr/>
            <p:nvPr/>
          </p:nvSpPr>
          <p:spPr>
            <a:xfrm>
              <a:off x="6759299" y="1628908"/>
              <a:ext cx="1936926" cy="3175925"/>
            </a:xfrm>
            <a:custGeom>
              <a:avLst/>
              <a:gdLst>
                <a:gd name="connsiteX0" fmla="*/ 2864487 w 2864487"/>
                <a:gd name="connsiteY0" fmla="*/ 3013023 h 3027254"/>
                <a:gd name="connsiteX1" fmla="*/ 413595 w 2864487"/>
                <a:gd name="connsiteY1" fmla="*/ 2570813 h 3027254"/>
                <a:gd name="connsiteX2" fmla="*/ 23851 w 2864487"/>
                <a:gd name="connsiteY2" fmla="*/ 0 h 302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4487" h="3027254">
                  <a:moveTo>
                    <a:pt x="2864487" y="3013023"/>
                  </a:moveTo>
                  <a:cubicBezTo>
                    <a:pt x="1875760" y="3043003"/>
                    <a:pt x="887034" y="3072984"/>
                    <a:pt x="413595" y="2570813"/>
                  </a:cubicBezTo>
                  <a:cubicBezTo>
                    <a:pt x="-59844" y="2068642"/>
                    <a:pt x="-17997" y="1034321"/>
                    <a:pt x="23851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21C3998-BCAE-7104-F5C9-7B8058E89330}"/>
                </a:ext>
              </a:extLst>
            </p:cNvPr>
            <p:cNvSpPr/>
            <p:nvPr/>
          </p:nvSpPr>
          <p:spPr>
            <a:xfrm>
              <a:off x="6380609" y="1628908"/>
              <a:ext cx="889621" cy="3311496"/>
            </a:xfrm>
            <a:custGeom>
              <a:avLst/>
              <a:gdLst>
                <a:gd name="connsiteX0" fmla="*/ 889621 w 889621"/>
                <a:gd name="connsiteY0" fmla="*/ 3005528 h 3044147"/>
                <a:gd name="connsiteX1" fmla="*/ 87647 w 889621"/>
                <a:gd name="connsiteY1" fmla="*/ 2623278 h 3044147"/>
                <a:gd name="connsiteX2" fmla="*/ 57666 w 889621"/>
                <a:gd name="connsiteY2" fmla="*/ 0 h 304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621" h="3044147">
                  <a:moveTo>
                    <a:pt x="889621" y="3005528"/>
                  </a:moveTo>
                  <a:cubicBezTo>
                    <a:pt x="557963" y="3064863"/>
                    <a:pt x="226306" y="3124199"/>
                    <a:pt x="87647" y="2623278"/>
                  </a:cubicBezTo>
                  <a:cubicBezTo>
                    <a:pt x="-51012" y="2122357"/>
                    <a:pt x="3327" y="1061178"/>
                    <a:pt x="57666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1834C0-79FE-D776-5F3A-8F08850033D3}"/>
                </a:ext>
              </a:extLst>
            </p:cNvPr>
            <p:cNvSpPr txBox="1"/>
            <p:nvPr/>
          </p:nvSpPr>
          <p:spPr>
            <a:xfrm>
              <a:off x="1446037" y="581434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Site Failure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7A2EFE8-7284-A078-C07F-8D9B36554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62438" y="2724669"/>
              <a:ext cx="4022074" cy="3270305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461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5EB613-DD97-AA34-AC7F-1EEC389C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221" y="88617"/>
            <a:ext cx="11921913" cy="324596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2" descr="Microsoft Azure - Wikipedia">
            <a:extLst>
              <a:ext uri="{FF2B5EF4-FFF2-40B4-BE49-F238E27FC236}">
                <a16:creationId xmlns:a16="http://schemas.microsoft.com/office/drawing/2014/main" id="{10F8184D-799F-6307-D89F-5273E4BB0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2" y="192073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BDB53-4EAF-0938-4CEF-E09677B80125}"/>
              </a:ext>
            </a:extLst>
          </p:cNvPr>
          <p:cNvSpPr txBox="1"/>
          <p:nvPr/>
        </p:nvSpPr>
        <p:spPr>
          <a:xfrm>
            <a:off x="641352" y="313851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1AEF93A-0E79-1257-5A9B-664D0B0DEAE5}"/>
              </a:ext>
            </a:extLst>
          </p:cNvPr>
          <p:cNvSpPr txBox="1"/>
          <p:nvPr/>
        </p:nvSpPr>
        <p:spPr>
          <a:xfrm>
            <a:off x="4121859" y="1270467"/>
            <a:ext cx="1266372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Dedicated Microsoft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(D-MSEE)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5E193CD-A2E7-E66E-0F68-305980DFE177}"/>
              </a:ext>
            </a:extLst>
          </p:cNvPr>
          <p:cNvSpPr txBox="1"/>
          <p:nvPr/>
        </p:nvSpPr>
        <p:spPr>
          <a:xfrm>
            <a:off x="736154" y="822608"/>
            <a:ext cx="14860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0384F4-5AAE-F741-0C7C-B5D5F8902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4682" y="708361"/>
            <a:ext cx="3907138" cy="247786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1" name="Graphic 80" descr="Azure VMware Solution Private Cloud">
            <a:extLst>
              <a:ext uri="{FF2B5EF4-FFF2-40B4-BE49-F238E27FC236}">
                <a16:creationId xmlns:a16="http://schemas.microsoft.com/office/drawing/2014/main" id="{3182B585-6AA0-49F4-618B-EA44F7D99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984" y="779952"/>
            <a:ext cx="412833" cy="412833"/>
          </a:xfrm>
          <a:prstGeom prst="rect">
            <a:avLst/>
          </a:prstGeom>
        </p:spPr>
      </p:pic>
      <p:pic>
        <p:nvPicPr>
          <p:cNvPr id="82" name="Picture 81" descr="VMware vSphere">
            <a:extLst>
              <a:ext uri="{FF2B5EF4-FFF2-40B4-BE49-F238E27FC236}">
                <a16:creationId xmlns:a16="http://schemas.microsoft.com/office/drawing/2014/main" id="{AE5EA5D2-E59F-71E1-EC75-F7A3E71A8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65" y="1275441"/>
            <a:ext cx="539704" cy="3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See the source image">
            <a:extLst>
              <a:ext uri="{FF2B5EF4-FFF2-40B4-BE49-F238E27FC236}">
                <a16:creationId xmlns:a16="http://schemas.microsoft.com/office/drawing/2014/main" id="{1FDE2806-14D8-7C48-6C56-363E2C02C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677" y="1251305"/>
            <a:ext cx="41283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B6695E3-5FE6-ACEA-199D-9EA719292DB3}"/>
              </a:ext>
            </a:extLst>
          </p:cNvPr>
          <p:cNvSpPr txBox="1"/>
          <p:nvPr/>
        </p:nvSpPr>
        <p:spPr>
          <a:xfrm>
            <a:off x="3167885" y="1717585"/>
            <a:ext cx="86241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NSX-T</a:t>
            </a:r>
          </a:p>
          <a:p>
            <a:pPr algn="ctr"/>
            <a:r>
              <a:rPr lang="en-US" sz="1100" dirty="0"/>
              <a:t>Data Center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CBCA2B7-C724-9D3F-7B87-166097041369}"/>
              </a:ext>
            </a:extLst>
          </p:cNvPr>
          <p:cNvSpPr txBox="1"/>
          <p:nvPr/>
        </p:nvSpPr>
        <p:spPr>
          <a:xfrm>
            <a:off x="2180301" y="1719997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01767C1-10CD-EBDA-BE07-A7FFC495A5C8}"/>
              </a:ext>
            </a:extLst>
          </p:cNvPr>
          <p:cNvSpPr txBox="1"/>
          <p:nvPr/>
        </p:nvSpPr>
        <p:spPr>
          <a:xfrm>
            <a:off x="1249252" y="1723835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AA4B217-9023-A229-4A1D-88C398C56013}"/>
              </a:ext>
            </a:extLst>
          </p:cNvPr>
          <p:cNvSpPr txBox="1"/>
          <p:nvPr/>
        </p:nvSpPr>
        <p:spPr>
          <a:xfrm>
            <a:off x="210899" y="1719997"/>
            <a:ext cx="100828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88" name="Picture 6" descr="vSphere 7 - Launch Recap &amp; Links, Week 1 - VMware vSphere Blog">
            <a:extLst>
              <a:ext uri="{FF2B5EF4-FFF2-40B4-BE49-F238E27FC236}">
                <a16:creationId xmlns:a16="http://schemas.microsoft.com/office/drawing/2014/main" id="{DD750D80-D751-5DD6-0E88-AC1DE0F80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394" y="1238149"/>
            <a:ext cx="57579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Server" descr="Server">
            <a:extLst>
              <a:ext uri="{FF2B5EF4-FFF2-40B4-BE49-F238E27FC236}">
                <a16:creationId xmlns:a16="http://schemas.microsoft.com/office/drawing/2014/main" id="{C2D71350-EEEF-0BA0-1E81-CE2056A80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9240" y="1215791"/>
            <a:ext cx="457550" cy="457550"/>
          </a:xfrm>
          <a:prstGeom prst="rect">
            <a:avLst/>
          </a:prstGeom>
        </p:spPr>
      </p:pic>
      <p:pic>
        <p:nvPicPr>
          <p:cNvPr id="90" name="Gateway Services" descr="Gateway Services">
            <a:extLst>
              <a:ext uri="{FF2B5EF4-FFF2-40B4-BE49-F238E27FC236}">
                <a16:creationId xmlns:a16="http://schemas.microsoft.com/office/drawing/2014/main" id="{EA9B8A31-D87C-D369-4ADC-1093619A6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810" y="2151947"/>
            <a:ext cx="484244" cy="49262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BB5DC8A-7246-8CB3-4A30-4C3E0E935CD3}"/>
              </a:ext>
            </a:extLst>
          </p:cNvPr>
          <p:cNvSpPr txBox="1"/>
          <p:nvPr/>
        </p:nvSpPr>
        <p:spPr>
          <a:xfrm>
            <a:off x="210899" y="2624340"/>
            <a:ext cx="109324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NSX-T</a:t>
            </a:r>
          </a:p>
          <a:p>
            <a:pPr algn="ctr"/>
            <a:r>
              <a:rPr lang="en-US" sz="1100" dirty="0"/>
              <a:t>Data Center Edges</a:t>
            </a:r>
          </a:p>
        </p:txBody>
      </p:sp>
      <p:pic>
        <p:nvPicPr>
          <p:cNvPr id="92" name="Picture 4" descr="VMware HCX - VMware Ports and Protocols">
            <a:extLst>
              <a:ext uri="{FF2B5EF4-FFF2-40B4-BE49-F238E27FC236}">
                <a16:creationId xmlns:a16="http://schemas.microsoft.com/office/drawing/2014/main" id="{FD6114E9-937F-34B3-7133-CA138E89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7" y="2191841"/>
            <a:ext cx="41283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Install and Configure VMware Site Recovery Manager 8.3 Virtual Appliance |  vJonathan">
            <a:extLst>
              <a:ext uri="{FF2B5EF4-FFF2-40B4-BE49-F238E27FC236}">
                <a16:creationId xmlns:a16="http://schemas.microsoft.com/office/drawing/2014/main" id="{7B2F2DDF-74DF-8FE3-BE2F-6BF4FA2E8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091" y="2216683"/>
            <a:ext cx="409682" cy="34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8926C3C-9D75-8AF5-5C2B-85DB6A8A2484}"/>
              </a:ext>
            </a:extLst>
          </p:cNvPr>
          <p:cNvSpPr txBox="1"/>
          <p:nvPr/>
        </p:nvSpPr>
        <p:spPr>
          <a:xfrm>
            <a:off x="1352254" y="2618227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3D9B047-C5E0-7F38-25DF-9ECAA8C00543}"/>
              </a:ext>
            </a:extLst>
          </p:cNvPr>
          <p:cNvSpPr txBox="1"/>
          <p:nvPr/>
        </p:nvSpPr>
        <p:spPr>
          <a:xfrm>
            <a:off x="2287911" y="2618227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3513F5-9105-355E-1928-F5C7DFE57D5A}"/>
              </a:ext>
            </a:extLst>
          </p:cNvPr>
          <p:cNvSpPr txBox="1"/>
          <p:nvPr/>
        </p:nvSpPr>
        <p:spPr>
          <a:xfrm>
            <a:off x="4167590" y="637854"/>
            <a:ext cx="12679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</a:t>
            </a:r>
            <a:r>
              <a:rPr lang="en-US" sz="1100" dirty="0">
                <a:solidFill>
                  <a:srgbClr val="000000"/>
                </a:solidFill>
                <a:latin typeface="Segoe UI"/>
              </a:rPr>
              <a:t>ExpressRoute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1" name="グラフィックス 37" descr="Azure ExpressRoute">
            <a:extLst>
              <a:ext uri="{FF2B5EF4-FFF2-40B4-BE49-F238E27FC236}">
                <a16:creationId xmlns:a16="http://schemas.microsoft.com/office/drawing/2014/main" id="{9046DB5A-BA70-7E27-E9C5-79089E5E43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08412" y="779952"/>
            <a:ext cx="411950" cy="41195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3B576B04-ADFF-FFC1-2BA5-E28FB6EB82BC}"/>
              </a:ext>
            </a:extLst>
          </p:cNvPr>
          <p:cNvSpPr txBox="1"/>
          <p:nvPr/>
        </p:nvSpPr>
        <p:spPr>
          <a:xfrm>
            <a:off x="6353448" y="593902"/>
            <a:ext cx="122950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ExpressRoute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7" name="グラフィックス 39" descr="Azure Virtual Network">
            <a:extLst>
              <a:ext uri="{FF2B5EF4-FFF2-40B4-BE49-F238E27FC236}">
                <a16:creationId xmlns:a16="http://schemas.microsoft.com/office/drawing/2014/main" id="{93E2862F-67FB-C87D-5142-BFA55F6C43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41902" y="497775"/>
            <a:ext cx="411950" cy="411950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A1C84FB2-BBB4-F12D-03A6-09F9F5E43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78036" y="430110"/>
            <a:ext cx="2175246" cy="203628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C7E1B68-E8B2-10A3-6A75-F4088107997B}"/>
              </a:ext>
            </a:extLst>
          </p:cNvPr>
          <p:cNvSpPr txBox="1"/>
          <p:nvPr/>
        </p:nvSpPr>
        <p:spPr>
          <a:xfrm>
            <a:off x="8341911" y="620368"/>
            <a:ext cx="92012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Hub VNet</a:t>
            </a:r>
          </a:p>
        </p:txBody>
      </p:sp>
      <p:pic>
        <p:nvPicPr>
          <p:cNvPr id="106" name="グラフィックス 77" descr="Azure Virtual Network Gateway">
            <a:extLst>
              <a:ext uri="{FF2B5EF4-FFF2-40B4-BE49-F238E27FC236}">
                <a16:creationId xmlns:a16="http://schemas.microsoft.com/office/drawing/2014/main" id="{79736216-2F4C-BC2E-9D62-A951953B8A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72060" y="955187"/>
            <a:ext cx="411950" cy="411950"/>
          </a:xfrm>
          <a:prstGeom prst="rect">
            <a:avLst/>
          </a:prstGeom>
        </p:spPr>
      </p:pic>
      <p:cxnSp>
        <p:nvCxnSpPr>
          <p:cNvPr id="149" name="Connector: Elbow 61">
            <a:extLst>
              <a:ext uri="{FF2B5EF4-FFF2-40B4-BE49-F238E27FC236}">
                <a16:creationId xmlns:a16="http://schemas.microsoft.com/office/drawing/2014/main" id="{56534B82-9D42-CEBC-CA47-200DC3700C6F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4071820" y="1160590"/>
            <a:ext cx="3400240" cy="572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1E1E7FD2-2987-4213-58E5-B41140EEAB88}"/>
              </a:ext>
            </a:extLst>
          </p:cNvPr>
          <p:cNvPicPr>
            <a:picLocks noChangeAspect="1"/>
          </p:cNvPicPr>
          <p:nvPr/>
        </p:nvPicPr>
        <p:blipFill>
          <a:blip r:embed="rId19">
            <a:biLevel thresh="75000"/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76089" y="936878"/>
            <a:ext cx="448567" cy="448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2D846-8C5C-2815-28DA-266BB5408BC7}"/>
              </a:ext>
            </a:extLst>
          </p:cNvPr>
          <p:cNvSpPr txBox="1"/>
          <p:nvPr/>
        </p:nvSpPr>
        <p:spPr>
          <a:xfrm>
            <a:off x="5617024" y="1316186"/>
            <a:ext cx="177739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  <p:pic>
        <p:nvPicPr>
          <p:cNvPr id="6" name="Graphic 5" descr="Azure ExpressRoute Connection">
            <a:extLst>
              <a:ext uri="{FF2B5EF4-FFF2-40B4-BE49-F238E27FC236}">
                <a16:creationId xmlns:a16="http://schemas.microsoft.com/office/drawing/2014/main" id="{4367604D-80CF-4ABF-4344-94B556AD890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70663" y="1027051"/>
            <a:ext cx="275315" cy="275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DC3338E-0B06-92AF-1854-5AC3B496FE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99410" y="916545"/>
            <a:ext cx="405833" cy="33467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3986D25-03B9-DF26-E375-66FE3B523628}"/>
              </a:ext>
            </a:extLst>
          </p:cNvPr>
          <p:cNvSpPr txBox="1"/>
          <p:nvPr/>
        </p:nvSpPr>
        <p:spPr>
          <a:xfrm>
            <a:off x="8162972" y="1270467"/>
            <a:ext cx="46807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Firewall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E0B37A-40E4-7129-5B75-F154BC7DD4DC}"/>
              </a:ext>
            </a:extLst>
          </p:cNvPr>
          <p:cNvSpPr txBox="1"/>
          <p:nvPr/>
        </p:nvSpPr>
        <p:spPr>
          <a:xfrm>
            <a:off x="8571764" y="2051686"/>
            <a:ext cx="107721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API Management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AD5EC2-20A8-00DF-CC71-3310769814A1}"/>
              </a:ext>
            </a:extLst>
          </p:cNvPr>
          <p:cNvSpPr txBox="1"/>
          <p:nvPr/>
        </p:nvSpPr>
        <p:spPr>
          <a:xfrm>
            <a:off x="8847922" y="1265273"/>
            <a:ext cx="52418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App GW</a:t>
            </a:r>
          </a:p>
        </p:txBody>
      </p:sp>
      <p:pic>
        <p:nvPicPr>
          <p:cNvPr id="1028" name="Picture 4" descr="Application Gateway - Load-Balancing Solution | Microsoft Azure">
            <a:extLst>
              <a:ext uri="{FF2B5EF4-FFF2-40B4-BE49-F238E27FC236}">
                <a16:creationId xmlns:a16="http://schemas.microsoft.com/office/drawing/2014/main" id="{DA61B437-A93D-833D-5415-2E8E12142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693" y="906876"/>
            <a:ext cx="702639" cy="36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cloud 1" descr="cloud, delivery">
            <a:extLst>
              <a:ext uri="{FF2B5EF4-FFF2-40B4-BE49-F238E27FC236}">
                <a16:creationId xmlns:a16="http://schemas.microsoft.com/office/drawing/2014/main" id="{1ADA9AB4-35F2-2F60-2C82-B0A99DBA6D5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68199" y="1164627"/>
            <a:ext cx="663848" cy="412833"/>
            <a:chOff x="1008" y="846"/>
            <a:chExt cx="320" cy="199"/>
          </a:xfrm>
        </p:grpSpPr>
        <p:sp>
          <p:nvSpPr>
            <p:cNvPr id="56" name="AutoShape 3">
              <a:extLst>
                <a:ext uri="{FF2B5EF4-FFF2-40B4-BE49-F238E27FC236}">
                  <a16:creationId xmlns:a16="http://schemas.microsoft.com/office/drawing/2014/main" id="{8754FC0C-4086-D211-1579-FD995D06266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846"/>
              <a:ext cx="320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9406CC9D-6A28-B2BF-49ED-F61538BD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" y="851"/>
              <a:ext cx="306" cy="187"/>
            </a:xfrm>
            <a:custGeom>
              <a:avLst/>
              <a:gdLst>
                <a:gd name="T0" fmla="*/ 113 w 172"/>
                <a:gd name="T1" fmla="*/ 103 h 104"/>
                <a:gd name="T2" fmla="*/ 146 w 172"/>
                <a:gd name="T3" fmla="*/ 103 h 104"/>
                <a:gd name="T4" fmla="*/ 172 w 172"/>
                <a:gd name="T5" fmla="*/ 77 h 104"/>
                <a:gd name="T6" fmla="*/ 146 w 172"/>
                <a:gd name="T7" fmla="*/ 51 h 104"/>
                <a:gd name="T8" fmla="*/ 135 w 172"/>
                <a:gd name="T9" fmla="*/ 54 h 104"/>
                <a:gd name="T10" fmla="*/ 138 w 172"/>
                <a:gd name="T11" fmla="*/ 40 h 104"/>
                <a:gd name="T12" fmla="*/ 98 w 172"/>
                <a:gd name="T13" fmla="*/ 0 h 104"/>
                <a:gd name="T14" fmla="*/ 60 w 172"/>
                <a:gd name="T15" fmla="*/ 31 h 104"/>
                <a:gd name="T16" fmla="*/ 44 w 172"/>
                <a:gd name="T17" fmla="*/ 24 h 104"/>
                <a:gd name="T18" fmla="*/ 23 w 172"/>
                <a:gd name="T19" fmla="*/ 46 h 104"/>
                <a:gd name="T20" fmla="*/ 23 w 172"/>
                <a:gd name="T21" fmla="*/ 46 h 104"/>
                <a:gd name="T22" fmla="*/ 0 w 172"/>
                <a:gd name="T23" fmla="*/ 74 h 104"/>
                <a:gd name="T24" fmla="*/ 29 w 172"/>
                <a:gd name="T25" fmla="*/ 103 h 104"/>
                <a:gd name="T26" fmla="*/ 55 w 172"/>
                <a:gd name="T27" fmla="*/ 104 h 104"/>
                <a:gd name="T28" fmla="*/ 99 w 172"/>
                <a:gd name="T29" fmla="*/ 7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104">
                  <a:moveTo>
                    <a:pt x="113" y="103"/>
                  </a:moveTo>
                  <a:cubicBezTo>
                    <a:pt x="132" y="103"/>
                    <a:pt x="146" y="103"/>
                    <a:pt x="146" y="103"/>
                  </a:cubicBezTo>
                  <a:cubicBezTo>
                    <a:pt x="160" y="103"/>
                    <a:pt x="172" y="92"/>
                    <a:pt x="172" y="77"/>
                  </a:cubicBezTo>
                  <a:cubicBezTo>
                    <a:pt x="172" y="63"/>
                    <a:pt x="160" y="51"/>
                    <a:pt x="146" y="51"/>
                  </a:cubicBezTo>
                  <a:cubicBezTo>
                    <a:pt x="142" y="51"/>
                    <a:pt x="139" y="52"/>
                    <a:pt x="135" y="54"/>
                  </a:cubicBezTo>
                  <a:cubicBezTo>
                    <a:pt x="137" y="49"/>
                    <a:pt x="138" y="45"/>
                    <a:pt x="138" y="40"/>
                  </a:cubicBezTo>
                  <a:cubicBezTo>
                    <a:pt x="138" y="18"/>
                    <a:pt x="120" y="0"/>
                    <a:pt x="98" y="0"/>
                  </a:cubicBezTo>
                  <a:cubicBezTo>
                    <a:pt x="79" y="0"/>
                    <a:pt x="64" y="13"/>
                    <a:pt x="60" y="31"/>
                  </a:cubicBezTo>
                  <a:cubicBezTo>
                    <a:pt x="56" y="27"/>
                    <a:pt x="50" y="24"/>
                    <a:pt x="44" y="24"/>
                  </a:cubicBezTo>
                  <a:cubicBezTo>
                    <a:pt x="33" y="24"/>
                    <a:pt x="23" y="34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0" y="49"/>
                    <a:pt x="0" y="60"/>
                    <a:pt x="0" y="74"/>
                  </a:cubicBezTo>
                  <a:cubicBezTo>
                    <a:pt x="0" y="90"/>
                    <a:pt x="13" y="103"/>
                    <a:pt x="29" y="103"/>
                  </a:cubicBezTo>
                  <a:cubicBezTo>
                    <a:pt x="30" y="103"/>
                    <a:pt x="30" y="104"/>
                    <a:pt x="55" y="104"/>
                  </a:cubicBezTo>
                  <a:cubicBezTo>
                    <a:pt x="76" y="104"/>
                    <a:pt x="80" y="95"/>
                    <a:pt x="99" y="74"/>
                  </a:cubicBezTo>
                </a:path>
              </a:pathLst>
            </a:custGeom>
            <a:noFill/>
            <a:ln w="19050" cap="rnd">
              <a:solidFill>
                <a:srgbClr val="0078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F19A83CC-6CA6-439D-76CC-CE0612D71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" y="957"/>
              <a:ext cx="35" cy="40"/>
            </a:xfrm>
            <a:custGeom>
              <a:avLst/>
              <a:gdLst>
                <a:gd name="T0" fmla="*/ 0 w 35"/>
                <a:gd name="T1" fmla="*/ 16 h 40"/>
                <a:gd name="T2" fmla="*/ 35 w 35"/>
                <a:gd name="T3" fmla="*/ 0 h 40"/>
                <a:gd name="T4" fmla="*/ 33 w 35"/>
                <a:gd name="T5" fmla="*/ 40 h 40"/>
                <a:gd name="T6" fmla="*/ 0 w 35"/>
                <a:gd name="T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0">
                  <a:moveTo>
                    <a:pt x="0" y="16"/>
                  </a:moveTo>
                  <a:lnTo>
                    <a:pt x="35" y="0"/>
                  </a:lnTo>
                  <a:lnTo>
                    <a:pt x="33" y="4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706EA11-377A-DA29-C59F-055DDD3D6DC7}"/>
              </a:ext>
            </a:extLst>
          </p:cNvPr>
          <p:cNvSpPr txBox="1"/>
          <p:nvPr/>
        </p:nvSpPr>
        <p:spPr>
          <a:xfrm>
            <a:off x="10662518" y="949396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Internet</a:t>
            </a:r>
          </a:p>
        </p:txBody>
      </p:sp>
      <p:cxnSp>
        <p:nvCxnSpPr>
          <p:cNvPr id="60" name="Connector: Elbow 61">
            <a:extLst>
              <a:ext uri="{FF2B5EF4-FFF2-40B4-BE49-F238E27FC236}">
                <a16:creationId xmlns:a16="http://schemas.microsoft.com/office/drawing/2014/main" id="{8A650E79-03F4-D538-9FEC-FF0A75AA0975}"/>
              </a:ext>
            </a:extLst>
          </p:cNvPr>
          <p:cNvCxnSpPr>
            <a:cxnSpLocks/>
            <a:stCxn id="140" idx="3"/>
            <a:endCxn id="57" idx="11"/>
          </p:cNvCxnSpPr>
          <p:nvPr/>
        </p:nvCxnSpPr>
        <p:spPr>
          <a:xfrm>
            <a:off x="9853282" y="1448252"/>
            <a:ext cx="729439" cy="2782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See related image detail. GitHub - feranto/azure-apim-lab: API Management - Hands-on Lab Workshop">
            <a:extLst>
              <a:ext uri="{FF2B5EF4-FFF2-40B4-BE49-F238E27FC236}">
                <a16:creationId xmlns:a16="http://schemas.microsoft.com/office/drawing/2014/main" id="{6661B838-2D1B-F33D-A6DC-6E38EE90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21" y="1650982"/>
            <a:ext cx="395582" cy="39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 descr="people, collaboration&#10;">
            <a:extLst>
              <a:ext uri="{FF2B5EF4-FFF2-40B4-BE49-F238E27FC236}">
                <a16:creationId xmlns:a16="http://schemas.microsoft.com/office/drawing/2014/main" id="{2C7C65B1-F8BE-09C0-2E5F-00888F8B63B4}"/>
              </a:ext>
            </a:extLst>
          </p:cNvPr>
          <p:cNvGrpSpPr>
            <a:grpSpLocks noChangeAspect="1"/>
          </p:cNvGrpSpPr>
          <p:nvPr/>
        </p:nvGrpSpPr>
        <p:grpSpPr>
          <a:xfrm>
            <a:off x="10562353" y="2259976"/>
            <a:ext cx="666173" cy="412833"/>
            <a:chOff x="7854785" y="3561397"/>
            <a:chExt cx="411163" cy="25480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F226AB2-C9FB-79C2-75FA-1C0CBB84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3688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D5360C2-6564-7B04-863F-BBC5C3118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9007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6B89675-DCFF-4016-7DC0-F3243DA7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54785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374726-A3FC-EA0E-B7BA-1FCFCE0B6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90113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943B9C-98AE-2C06-2FAB-89E4F7498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61817" y="3718031"/>
              <a:ext cx="196335" cy="98167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90BD1A2-4D8D-EB24-5ECF-FFF414F69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563" y="3583478"/>
              <a:ext cx="109074" cy="109074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32250EF-9FF8-4460-ACA5-541914CDDE96}"/>
              </a:ext>
            </a:extLst>
          </p:cNvPr>
          <p:cNvSpPr txBox="1"/>
          <p:nvPr/>
        </p:nvSpPr>
        <p:spPr>
          <a:xfrm>
            <a:off x="10663161" y="2708978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Users</a:t>
            </a:r>
          </a:p>
        </p:txBody>
      </p:sp>
      <p:cxnSp>
        <p:nvCxnSpPr>
          <p:cNvPr id="25" name="Connector: Elbow 61">
            <a:extLst>
              <a:ext uri="{FF2B5EF4-FFF2-40B4-BE49-F238E27FC236}">
                <a16:creationId xmlns:a16="http://schemas.microsoft.com/office/drawing/2014/main" id="{63E3F928-C17D-A6DB-C740-7972B3C90A9A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10900123" y="1577460"/>
            <a:ext cx="0" cy="675187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CC2484-A483-EDD0-BCE0-1D8DDDFE5D62}"/>
              </a:ext>
            </a:extLst>
          </p:cNvPr>
          <p:cNvSpPr/>
          <p:nvPr/>
        </p:nvSpPr>
        <p:spPr>
          <a:xfrm>
            <a:off x="3902641" y="1069900"/>
            <a:ext cx="6988617" cy="1144395"/>
          </a:xfrm>
          <a:custGeom>
            <a:avLst/>
            <a:gdLst>
              <a:gd name="connsiteX0" fmla="*/ 6891306 w 6988617"/>
              <a:gd name="connsiteY0" fmla="*/ 1144395 h 1144395"/>
              <a:gd name="connsiteX1" fmla="*/ 6891306 w 6988617"/>
              <a:gd name="connsiteY1" fmla="*/ 375330 h 1144395"/>
              <a:gd name="connsiteX2" fmla="*/ 5880016 w 6988617"/>
              <a:gd name="connsiteY2" fmla="*/ 320829 h 1144395"/>
              <a:gd name="connsiteX3" fmla="*/ 5280509 w 6988617"/>
              <a:gd name="connsiteY3" fmla="*/ 732612 h 1144395"/>
              <a:gd name="connsiteX4" fmla="*/ 4033049 w 6988617"/>
              <a:gd name="connsiteY4" fmla="*/ 678111 h 1144395"/>
              <a:gd name="connsiteX5" fmla="*/ 3821102 w 6988617"/>
              <a:gd name="connsiteY5" fmla="*/ 163383 h 1144395"/>
              <a:gd name="connsiteX6" fmla="*/ 1846967 w 6988617"/>
              <a:gd name="connsiteY6" fmla="*/ 5936 h 1144395"/>
              <a:gd name="connsiteX7" fmla="*/ 0 w 6988617"/>
              <a:gd name="connsiteY7" fmla="*/ 48326 h 114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8617" h="1144395">
                <a:moveTo>
                  <a:pt x="6891306" y="1144395"/>
                </a:moveTo>
                <a:cubicBezTo>
                  <a:pt x="6975580" y="828493"/>
                  <a:pt x="7059854" y="512591"/>
                  <a:pt x="6891306" y="375330"/>
                </a:cubicBezTo>
                <a:cubicBezTo>
                  <a:pt x="6722758" y="238069"/>
                  <a:pt x="6148482" y="261282"/>
                  <a:pt x="5880016" y="320829"/>
                </a:cubicBezTo>
                <a:cubicBezTo>
                  <a:pt x="5611550" y="380376"/>
                  <a:pt x="5588337" y="673065"/>
                  <a:pt x="5280509" y="732612"/>
                </a:cubicBezTo>
                <a:cubicBezTo>
                  <a:pt x="4972681" y="792159"/>
                  <a:pt x="4276283" y="772982"/>
                  <a:pt x="4033049" y="678111"/>
                </a:cubicBezTo>
                <a:cubicBezTo>
                  <a:pt x="3789815" y="583240"/>
                  <a:pt x="4185449" y="275412"/>
                  <a:pt x="3821102" y="163383"/>
                </a:cubicBezTo>
                <a:cubicBezTo>
                  <a:pt x="3456755" y="51354"/>
                  <a:pt x="2483817" y="25112"/>
                  <a:pt x="1846967" y="5936"/>
                </a:cubicBezTo>
                <a:cubicBezTo>
                  <a:pt x="1210117" y="-13240"/>
                  <a:pt x="605058" y="17543"/>
                  <a:pt x="0" y="48326"/>
                </a:cubicBezTo>
              </a:path>
            </a:pathLst>
          </a:custGeom>
          <a:noFill/>
          <a:ln w="381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2A909A-FE22-C588-88CC-7FD3AD478E10}"/>
              </a:ext>
            </a:extLst>
          </p:cNvPr>
          <p:cNvSpPr txBox="1"/>
          <p:nvPr/>
        </p:nvSpPr>
        <p:spPr>
          <a:xfrm>
            <a:off x="4665283" y="2104290"/>
            <a:ext cx="2571944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000000"/>
                </a:solidFill>
                <a:latin typeface="Segoe UI"/>
              </a:rPr>
              <a:t>Traffic from internet connected users terminate on the Azure API Management public endpoint and is then forwarded to the API backend running in Azure VMware Solution.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03718-F460-A1D7-9C09-E22E783AFF46}"/>
              </a:ext>
            </a:extLst>
          </p:cNvPr>
          <p:cNvSpPr txBox="1"/>
          <p:nvPr/>
        </p:nvSpPr>
        <p:spPr>
          <a:xfrm>
            <a:off x="0" y="6581001"/>
            <a:ext cx="10268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https://learn.microsoft.com/en-us/azure/azure-vmware/media/api-management/api-management-external-deployment.png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909074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17FC3A8-1F85-C1C4-006E-4EE3A1BFDF46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635560" y="2065863"/>
              <a:ext cx="10772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API Management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See related image detail. GitHub - feranto/azure-apim-lab: API Management - Hands-on Lab Workshop">
              <a:extLst>
                <a:ext uri="{FF2B5EF4-FFF2-40B4-BE49-F238E27FC236}">
                  <a16:creationId xmlns:a16="http://schemas.microsoft.com/office/drawing/2014/main" id="{6661B838-2D1B-F33D-A6DC-6E38EE90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17" y="1665159"/>
              <a:ext cx="395582" cy="39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 descr="people, collaboration&#10;">
              <a:extLst>
                <a:ext uri="{FF2B5EF4-FFF2-40B4-BE49-F238E27FC236}">
                  <a16:creationId xmlns:a16="http://schemas.microsoft.com/office/drawing/2014/main" id="{8C530EA0-D75E-7357-0421-A3C1A6247E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54150" y="5795085"/>
              <a:ext cx="666173" cy="412833"/>
              <a:chOff x="7854785" y="3561397"/>
              <a:chExt cx="411163" cy="25480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CF945C1D-2100-3A55-FB70-6DAE0AD11A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AFD9DD7-AD30-4AC0-482E-FB0E3BFAB5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FD6F547-9B4F-AF4A-1BDD-F2D3C4EE3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8B7C2E6-1513-C616-C6A2-62BAAD725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2A92957-0417-5601-46E4-493F4DDE5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1157D8F-9387-BF8D-FA1A-F108FCFFC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84AD51-DF10-82BC-98A3-E0618889F89C}"/>
                </a:ext>
              </a:extLst>
            </p:cNvPr>
            <p:cNvSpPr txBox="1"/>
            <p:nvPr/>
          </p:nvSpPr>
          <p:spPr>
            <a:xfrm>
              <a:off x="6554958" y="6244087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8B15618-9509-3076-F55B-951980A9F600}"/>
                </a:ext>
              </a:extLst>
            </p:cNvPr>
            <p:cNvSpPr/>
            <p:nvPr/>
          </p:nvSpPr>
          <p:spPr>
            <a:xfrm>
              <a:off x="3918856" y="1033011"/>
              <a:ext cx="5214499" cy="4695985"/>
            </a:xfrm>
            <a:custGeom>
              <a:avLst/>
              <a:gdLst>
                <a:gd name="connsiteX0" fmla="*/ 2612572 w 5077558"/>
                <a:gd name="connsiteY0" fmla="*/ 4695985 h 4695985"/>
                <a:gd name="connsiteX1" fmla="*/ 1810139 w 5077558"/>
                <a:gd name="connsiteY1" fmla="*/ 3974418 h 4695985"/>
                <a:gd name="connsiteX2" fmla="*/ 1772816 w 5077558"/>
                <a:gd name="connsiteY2" fmla="*/ 2089634 h 4695985"/>
                <a:gd name="connsiteX3" fmla="*/ 3601616 w 5077558"/>
                <a:gd name="connsiteY3" fmla="*/ 435005 h 4695985"/>
                <a:gd name="connsiteX4" fmla="*/ 5075853 w 5077558"/>
                <a:gd name="connsiteY4" fmla="*/ 876654 h 4695985"/>
                <a:gd name="connsiteX5" fmla="*/ 3837992 w 5077558"/>
                <a:gd name="connsiteY5" fmla="*/ 111544 h 4695985"/>
                <a:gd name="connsiteX6" fmla="*/ 1312506 w 5077558"/>
                <a:gd name="connsiteY6" fmla="*/ 5797 h 4695985"/>
                <a:gd name="connsiteX7" fmla="*/ 0 w 5077558"/>
                <a:gd name="connsiteY7" fmla="*/ 123985 h 469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7558" h="4695985">
                  <a:moveTo>
                    <a:pt x="2612572" y="4695985"/>
                  </a:moveTo>
                  <a:cubicBezTo>
                    <a:pt x="2281335" y="4552397"/>
                    <a:pt x="1950098" y="4408810"/>
                    <a:pt x="1810139" y="3974418"/>
                  </a:cubicBezTo>
                  <a:cubicBezTo>
                    <a:pt x="1670180" y="3540026"/>
                    <a:pt x="1474236" y="2679536"/>
                    <a:pt x="1772816" y="2089634"/>
                  </a:cubicBezTo>
                  <a:cubicBezTo>
                    <a:pt x="2071395" y="1499732"/>
                    <a:pt x="3051110" y="637168"/>
                    <a:pt x="3601616" y="435005"/>
                  </a:cubicBezTo>
                  <a:cubicBezTo>
                    <a:pt x="4152122" y="232842"/>
                    <a:pt x="5036457" y="930564"/>
                    <a:pt x="5075853" y="876654"/>
                  </a:cubicBezTo>
                  <a:cubicBezTo>
                    <a:pt x="5115249" y="822744"/>
                    <a:pt x="4465216" y="256687"/>
                    <a:pt x="3837992" y="111544"/>
                  </a:cubicBezTo>
                  <a:cubicBezTo>
                    <a:pt x="3210768" y="-33599"/>
                    <a:pt x="1952171" y="3723"/>
                    <a:pt x="1312506" y="5797"/>
                  </a:cubicBezTo>
                  <a:cubicBezTo>
                    <a:pt x="672841" y="7870"/>
                    <a:pt x="336420" y="65927"/>
                    <a:pt x="0" y="123985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BDD1C48-B7F0-CE8E-5771-2E4477C3B1A4}"/>
              </a:ext>
            </a:extLst>
          </p:cNvPr>
          <p:cNvSpPr txBox="1"/>
          <p:nvPr/>
        </p:nvSpPr>
        <p:spPr>
          <a:xfrm>
            <a:off x="0" y="6858000"/>
            <a:ext cx="97721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https://learn.microsoft.com/en-us/azure/azure-vmware/media/api-management/api-management-internal-deployment.png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982486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A4053-7D4F-3F3E-A77D-3693156D6190}"/>
              </a:ext>
            </a:extLst>
          </p:cNvPr>
          <p:cNvGrpSpPr/>
          <p:nvPr/>
        </p:nvGrpSpPr>
        <p:grpSpPr>
          <a:xfrm>
            <a:off x="84486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389AA9-0020-0249-4827-3CD0666FEC8A}"/>
              </a:ext>
            </a:extLst>
          </p:cNvPr>
          <p:cNvSpPr txBox="1"/>
          <p:nvPr/>
        </p:nvSpPr>
        <p:spPr>
          <a:xfrm>
            <a:off x="0" y="6859625"/>
            <a:ext cx="101789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https://learn.microsoft.com/en-us/azure/azure-vmware/media/hub-spoke/azure-vmware-solution-hub-and-spoke-deployment.png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3812479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57B5C4-876B-EF68-39FA-0AA4C5F8E62B}"/>
              </a:ext>
            </a:extLst>
          </p:cNvPr>
          <p:cNvGrpSpPr/>
          <p:nvPr/>
        </p:nvGrpSpPr>
        <p:grpSpPr>
          <a:xfrm>
            <a:off x="84487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1240C4FD-E836-7F19-4197-F41D2FEF819D}"/>
                </a:ext>
              </a:extLst>
            </p:cNvPr>
            <p:cNvSpPr/>
            <p:nvPr/>
          </p:nvSpPr>
          <p:spPr>
            <a:xfrm>
              <a:off x="3917932" y="1225833"/>
              <a:ext cx="1533066" cy="3806477"/>
            </a:xfrm>
            <a:custGeom>
              <a:avLst/>
              <a:gdLst>
                <a:gd name="connsiteX0" fmla="*/ 25807 w 1533066"/>
                <a:gd name="connsiteY0" fmla="*/ 106992 h 3907661"/>
                <a:gd name="connsiteX1" fmla="*/ 88011 w 1533066"/>
                <a:gd name="connsiteY1" fmla="*/ 106992 h 3907661"/>
                <a:gd name="connsiteX2" fmla="*/ 1400517 w 1533066"/>
                <a:gd name="connsiteY2" fmla="*/ 144314 h 3907661"/>
                <a:gd name="connsiteX3" fmla="*/ 1500044 w 1533066"/>
                <a:gd name="connsiteY3" fmla="*/ 1935792 h 3907661"/>
                <a:gd name="connsiteX4" fmla="*/ 1506264 w 1533066"/>
                <a:gd name="connsiteY4" fmla="*/ 3907661 h 390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3066" h="3907661">
                  <a:moveTo>
                    <a:pt x="25807" y="106992"/>
                  </a:moveTo>
                  <a:cubicBezTo>
                    <a:pt x="-57650" y="103882"/>
                    <a:pt x="88011" y="106992"/>
                    <a:pt x="88011" y="106992"/>
                  </a:cubicBezTo>
                  <a:cubicBezTo>
                    <a:pt x="317129" y="113212"/>
                    <a:pt x="1165178" y="-160486"/>
                    <a:pt x="1400517" y="144314"/>
                  </a:cubicBezTo>
                  <a:cubicBezTo>
                    <a:pt x="1635856" y="449114"/>
                    <a:pt x="1482420" y="1308568"/>
                    <a:pt x="1500044" y="1935792"/>
                  </a:cubicBezTo>
                  <a:cubicBezTo>
                    <a:pt x="1517669" y="2563017"/>
                    <a:pt x="1511966" y="3235339"/>
                    <a:pt x="1506264" y="3907661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E53934-1990-1A40-DC75-25251D0FC675}"/>
              </a:ext>
            </a:extLst>
          </p:cNvPr>
          <p:cNvSpPr txBox="1"/>
          <p:nvPr/>
        </p:nvSpPr>
        <p:spPr>
          <a:xfrm>
            <a:off x="0" y="6858000"/>
            <a:ext cx="10022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https://learn.microsoft.com/en-us/azure/azure-vmware/media/hub-spoke/on-premises-azure-vmware-solution-traffic-flow.png</a:t>
            </a:r>
          </a:p>
        </p:txBody>
      </p:sp>
    </p:spTree>
    <p:extLst>
      <p:ext uri="{BB962C8B-B14F-4D97-AF65-F5344CB8AC3E}">
        <p14:creationId xmlns:p14="http://schemas.microsoft.com/office/powerpoint/2010/main" val="1049595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44C2D9B-62BB-884B-26A2-714724CC66B0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59F0341-F946-FA9E-23C4-13FD2F92242E}"/>
                </a:ext>
              </a:extLst>
            </p:cNvPr>
            <p:cNvSpPr/>
            <p:nvPr/>
          </p:nvSpPr>
          <p:spPr>
            <a:xfrm>
              <a:off x="3898169" y="1284744"/>
              <a:ext cx="4167962" cy="14177"/>
            </a:xfrm>
            <a:custGeom>
              <a:avLst/>
              <a:gdLst>
                <a:gd name="connsiteX0" fmla="*/ 0 w 4167962"/>
                <a:gd name="connsiteY0" fmla="*/ 0 h 14177"/>
                <a:gd name="connsiteX1" fmla="*/ 4167962 w 4167962"/>
                <a:gd name="connsiteY1" fmla="*/ 14177 h 1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67962" h="14177">
                  <a:moveTo>
                    <a:pt x="0" y="0"/>
                  </a:moveTo>
                  <a:lnTo>
                    <a:pt x="4167962" y="14177"/>
                  </a:ln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57874C-64E8-8F51-EC99-B7477C5860C7}"/>
              </a:ext>
            </a:extLst>
          </p:cNvPr>
          <p:cNvSpPr txBox="1"/>
          <p:nvPr/>
        </p:nvSpPr>
        <p:spPr>
          <a:xfrm>
            <a:off x="0" y="6864285"/>
            <a:ext cx="9956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https://learn.microsoft.com/en-us/azure/azure-vmware/media/hub-spoke/azure-vmware-solution-hub-vnet-traffic-flow.png</a:t>
            </a:r>
          </a:p>
        </p:txBody>
      </p:sp>
    </p:spTree>
    <p:extLst>
      <p:ext uri="{BB962C8B-B14F-4D97-AF65-F5344CB8AC3E}">
        <p14:creationId xmlns:p14="http://schemas.microsoft.com/office/powerpoint/2010/main" val="772554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57874C-64E8-8F51-EC99-B7477C5860C7}"/>
              </a:ext>
            </a:extLst>
          </p:cNvPr>
          <p:cNvSpPr txBox="1"/>
          <p:nvPr/>
        </p:nvSpPr>
        <p:spPr>
          <a:xfrm>
            <a:off x="0" y="6581001"/>
            <a:ext cx="9956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https://learn.microsoft.com/en-us/azure/azure-vmware/media/hub-spoke/azure-bastion-hub-vnet.png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0B63C4-FFE1-B161-4DB8-AB985A85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5044" y="95499"/>
            <a:ext cx="8335561" cy="394487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2" descr="Microsoft Azure - Wikipedia">
            <a:extLst>
              <a:ext uri="{FF2B5EF4-FFF2-40B4-BE49-F238E27FC236}">
                <a16:creationId xmlns:a16="http://schemas.microsoft.com/office/drawing/2014/main" id="{E40C7E31-9384-0B61-4517-29D780A5D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04" y="198954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413710-7E92-3ED7-B4DD-1A3EE5C281D9}"/>
              </a:ext>
            </a:extLst>
          </p:cNvPr>
          <p:cNvSpPr txBox="1"/>
          <p:nvPr/>
        </p:nvSpPr>
        <p:spPr>
          <a:xfrm>
            <a:off x="713174" y="320732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pic>
        <p:nvPicPr>
          <p:cNvPr id="103" name="グラフィックス 39" descr="Azure Virtual Network">
            <a:extLst>
              <a:ext uri="{FF2B5EF4-FFF2-40B4-BE49-F238E27FC236}">
                <a16:creationId xmlns:a16="http://schemas.microsoft.com/office/drawing/2014/main" id="{39E5C1CD-8DD4-DB16-B85A-086E9932D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7147" y="438780"/>
            <a:ext cx="411950" cy="41195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2A7EA92B-3EB3-C22E-D189-04987D015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73280" y="371115"/>
            <a:ext cx="4349995" cy="330099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4A6CC45-E8B7-A31D-E850-B8E15CEFBDB3}"/>
              </a:ext>
            </a:extLst>
          </p:cNvPr>
          <p:cNvSpPr txBox="1"/>
          <p:nvPr/>
        </p:nvSpPr>
        <p:spPr>
          <a:xfrm>
            <a:off x="4437156" y="561373"/>
            <a:ext cx="65242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B5C5934-6B80-FDC2-6541-053CD766CBE4}"/>
              </a:ext>
            </a:extLst>
          </p:cNvPr>
          <p:cNvSpPr txBox="1"/>
          <p:nvPr/>
        </p:nvSpPr>
        <p:spPr>
          <a:xfrm>
            <a:off x="6738680" y="1348691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52" name="グラフィックス 55" descr="Azure Microsoft Windows Virtual Machine">
            <a:extLst>
              <a:ext uri="{FF2B5EF4-FFF2-40B4-BE49-F238E27FC236}">
                <a16:creationId xmlns:a16="http://schemas.microsoft.com/office/drawing/2014/main" id="{455CFE51-C5E3-7270-C746-CD89E4730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458" y="924593"/>
            <a:ext cx="411949" cy="411949"/>
          </a:xfrm>
          <a:prstGeom prst="rect">
            <a:avLst/>
          </a:prstGeom>
        </p:spPr>
      </p:pic>
      <p:pic>
        <p:nvPicPr>
          <p:cNvPr id="153" name="Picture 2" descr="Azure Bastion: VM RDP &amp; SSH Access Within Azure Portal | Build5Nines">
            <a:extLst>
              <a:ext uri="{FF2B5EF4-FFF2-40B4-BE49-F238E27FC236}">
                <a16:creationId xmlns:a16="http://schemas.microsoft.com/office/drawing/2014/main" id="{AEEAE444-3D37-CECD-C586-70CB78BB1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947" y="920908"/>
            <a:ext cx="411949" cy="40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B8D36B2E-5A44-D800-9D86-3E3CAB691E10}"/>
              </a:ext>
            </a:extLst>
          </p:cNvPr>
          <p:cNvSpPr txBox="1"/>
          <p:nvPr/>
        </p:nvSpPr>
        <p:spPr>
          <a:xfrm>
            <a:off x="4460493" y="1363573"/>
            <a:ext cx="45685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Bastion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8A74271-01DC-75F8-84A6-C8DC10A2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61419" y="523515"/>
            <a:ext cx="1898824" cy="298556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09249582-58B0-ADA1-3E30-9019BCCBD2C7}"/>
              </a:ext>
            </a:extLst>
          </p:cNvPr>
          <p:cNvSpPr txBox="1"/>
          <p:nvPr/>
        </p:nvSpPr>
        <p:spPr>
          <a:xfrm>
            <a:off x="6738680" y="2276931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043" name="グラフィックス 55" descr="Azure Microsoft Windows Virtual Machine">
            <a:extLst>
              <a:ext uri="{FF2B5EF4-FFF2-40B4-BE49-F238E27FC236}">
                <a16:creationId xmlns:a16="http://schemas.microsoft.com/office/drawing/2014/main" id="{1DB4F34B-82EC-5FF5-89F2-1D9530D9E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458" y="1852833"/>
            <a:ext cx="411949" cy="411949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72C53997-247B-9DE5-3DB9-AFB437D04011}"/>
              </a:ext>
            </a:extLst>
          </p:cNvPr>
          <p:cNvSpPr txBox="1"/>
          <p:nvPr/>
        </p:nvSpPr>
        <p:spPr>
          <a:xfrm>
            <a:off x="6738125" y="3204308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045" name="グラフィックス 55" descr="Azure Microsoft Windows Virtual Machine">
            <a:extLst>
              <a:ext uri="{FF2B5EF4-FFF2-40B4-BE49-F238E27FC236}">
                <a16:creationId xmlns:a16="http://schemas.microsoft.com/office/drawing/2014/main" id="{BD3C80C7-788B-C9FD-91B2-88E13ABD0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7903" y="2780210"/>
            <a:ext cx="411949" cy="411949"/>
          </a:xfrm>
          <a:prstGeom prst="rect">
            <a:avLst/>
          </a:prstGeom>
        </p:spPr>
      </p:pic>
      <p:pic>
        <p:nvPicPr>
          <p:cNvPr id="1046" name="Picture 1045">
            <a:extLst>
              <a:ext uri="{FF2B5EF4-FFF2-40B4-BE49-F238E27FC236}">
                <a16:creationId xmlns:a16="http://schemas.microsoft.com/office/drawing/2014/main" id="{09D9F013-74EF-7880-D1E9-74370F01C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363" y="579811"/>
            <a:ext cx="363824" cy="257102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59F2C492-1A22-DFB9-65F6-FF915EF97CCA}"/>
              </a:ext>
            </a:extLst>
          </p:cNvPr>
          <p:cNvSpPr txBox="1"/>
          <p:nvPr/>
        </p:nvSpPr>
        <p:spPr>
          <a:xfrm>
            <a:off x="6556058" y="623723"/>
            <a:ext cx="108683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Subnet</a:t>
            </a:r>
          </a:p>
        </p:txBody>
      </p:sp>
      <p:pic>
        <p:nvPicPr>
          <p:cNvPr id="2052" name="Picture 4" descr="Move Azure VMs between datacenters | DevSlice.Net">
            <a:extLst>
              <a:ext uri="{FF2B5EF4-FFF2-40B4-BE49-F238E27FC236}">
                <a16:creationId xmlns:a16="http://schemas.microsoft.com/office/drawing/2014/main" id="{2AB799FC-ACBC-0BFD-3141-16CBE7E69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51" y="878684"/>
            <a:ext cx="524182" cy="4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TextBox 1047">
            <a:extLst>
              <a:ext uri="{FF2B5EF4-FFF2-40B4-BE49-F238E27FC236}">
                <a16:creationId xmlns:a16="http://schemas.microsoft.com/office/drawing/2014/main" id="{35116131-46C8-E646-BB32-8B943CE070A6}"/>
              </a:ext>
            </a:extLst>
          </p:cNvPr>
          <p:cNvSpPr txBox="1"/>
          <p:nvPr/>
        </p:nvSpPr>
        <p:spPr>
          <a:xfrm>
            <a:off x="2611259" y="1359934"/>
            <a:ext cx="36548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Portal</a:t>
            </a:r>
          </a:p>
        </p:txBody>
      </p:sp>
      <p:grpSp>
        <p:nvGrpSpPr>
          <p:cNvPr id="1049" name="Group 1048" descr="people, collaboration&#10;">
            <a:extLst>
              <a:ext uri="{FF2B5EF4-FFF2-40B4-BE49-F238E27FC236}">
                <a16:creationId xmlns:a16="http://schemas.microsoft.com/office/drawing/2014/main" id="{B8A81F70-D49C-8D03-E8E5-EA31344E1C4D}"/>
              </a:ext>
            </a:extLst>
          </p:cNvPr>
          <p:cNvGrpSpPr>
            <a:grpSpLocks noChangeAspect="1"/>
          </p:cNvGrpSpPr>
          <p:nvPr/>
        </p:nvGrpSpPr>
        <p:grpSpPr>
          <a:xfrm>
            <a:off x="467930" y="923709"/>
            <a:ext cx="666173" cy="412833"/>
            <a:chOff x="7854785" y="3561397"/>
            <a:chExt cx="411163" cy="254801"/>
          </a:xfrm>
        </p:grpSpPr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B1608D2E-8730-21D6-E150-2DC63FFBE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3688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173892F-F655-2022-91BD-9507CA49F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9007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F5B189A-FBDC-3335-318E-58B8E9B38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54785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6BA5BBD-A5BF-087F-6402-508F91EA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90113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FC243573-D1E1-BCED-B954-40C5C3C7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61817" y="3718031"/>
              <a:ext cx="196335" cy="98167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5CCCC40A-7ECA-ACEB-8D61-3C9E8A2D6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563" y="3583478"/>
              <a:ext cx="109074" cy="109074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56" name="TextBox 1055">
            <a:extLst>
              <a:ext uri="{FF2B5EF4-FFF2-40B4-BE49-F238E27FC236}">
                <a16:creationId xmlns:a16="http://schemas.microsoft.com/office/drawing/2014/main" id="{08B0C58B-18E4-8BAC-3241-B5A49D927BAE}"/>
              </a:ext>
            </a:extLst>
          </p:cNvPr>
          <p:cNvSpPr txBox="1"/>
          <p:nvPr/>
        </p:nvSpPr>
        <p:spPr>
          <a:xfrm>
            <a:off x="568738" y="1372711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Users</a:t>
            </a:r>
          </a:p>
        </p:txBody>
      </p:sp>
      <p:cxnSp>
        <p:nvCxnSpPr>
          <p:cNvPr id="1057" name="Connector: Elbow 61">
            <a:extLst>
              <a:ext uri="{FF2B5EF4-FFF2-40B4-BE49-F238E27FC236}">
                <a16:creationId xmlns:a16="http://schemas.microsoft.com/office/drawing/2014/main" id="{1A77FCF2-B160-40F9-FAD2-2FD544F8760A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1212111" y="1124479"/>
            <a:ext cx="1318040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Connector: Elbow 61">
            <a:extLst>
              <a:ext uri="{FF2B5EF4-FFF2-40B4-BE49-F238E27FC236}">
                <a16:creationId xmlns:a16="http://schemas.microsoft.com/office/drawing/2014/main" id="{1D85CEAC-FFE0-A437-1ACD-4D950072844D}"/>
              </a:ext>
            </a:extLst>
          </p:cNvPr>
          <p:cNvCxnSpPr>
            <a:cxnSpLocks/>
            <a:stCxn id="2052" idx="3"/>
            <a:endCxn id="153" idx="1"/>
          </p:cNvCxnSpPr>
          <p:nvPr/>
        </p:nvCxnSpPr>
        <p:spPr>
          <a:xfrm>
            <a:off x="3054333" y="1124479"/>
            <a:ext cx="1428614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TextBox 1062">
            <a:extLst>
              <a:ext uri="{FF2B5EF4-FFF2-40B4-BE49-F238E27FC236}">
                <a16:creationId xmlns:a16="http://schemas.microsoft.com/office/drawing/2014/main" id="{2F6A5A88-AD84-DC8B-5814-4B8C54FF4573}"/>
              </a:ext>
            </a:extLst>
          </p:cNvPr>
          <p:cNvSpPr txBox="1"/>
          <p:nvPr/>
        </p:nvSpPr>
        <p:spPr>
          <a:xfrm>
            <a:off x="1773758" y="916943"/>
            <a:ext cx="2164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SSL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89006BC-B3AB-C563-CB0A-A828A1A44DE0}"/>
              </a:ext>
            </a:extLst>
          </p:cNvPr>
          <p:cNvSpPr txBox="1"/>
          <p:nvPr/>
        </p:nvSpPr>
        <p:spPr>
          <a:xfrm>
            <a:off x="3437833" y="902966"/>
            <a:ext cx="2164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SSL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419E95B7-24FD-0736-A1CB-21A7BE4553B0}"/>
              </a:ext>
            </a:extLst>
          </p:cNvPr>
          <p:cNvSpPr txBox="1"/>
          <p:nvPr/>
        </p:nvSpPr>
        <p:spPr>
          <a:xfrm>
            <a:off x="5263320" y="734096"/>
            <a:ext cx="52578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Remote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Protocol</a:t>
            </a:r>
          </a:p>
        </p:txBody>
      </p:sp>
      <p:cxnSp>
        <p:nvCxnSpPr>
          <p:cNvPr id="1066" name="Connector: Elbow 61">
            <a:extLst>
              <a:ext uri="{FF2B5EF4-FFF2-40B4-BE49-F238E27FC236}">
                <a16:creationId xmlns:a16="http://schemas.microsoft.com/office/drawing/2014/main" id="{76497039-2291-F8C7-D276-1E4D5E2D3A36}"/>
              </a:ext>
            </a:extLst>
          </p:cNvPr>
          <p:cNvCxnSpPr>
            <a:cxnSpLocks/>
            <a:stCxn id="153" idx="3"/>
          </p:cNvCxnSpPr>
          <p:nvPr/>
        </p:nvCxnSpPr>
        <p:spPr>
          <a:xfrm>
            <a:off x="4894896" y="1124479"/>
            <a:ext cx="1739821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68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BDD765B-62AF-F97B-C369-6DED0716A2B7}"/>
              </a:ext>
            </a:extLst>
          </p:cNvPr>
          <p:cNvGrpSpPr/>
          <p:nvPr/>
        </p:nvGrpSpPr>
        <p:grpSpPr>
          <a:xfrm>
            <a:off x="469227" y="165681"/>
            <a:ext cx="10354139" cy="4454063"/>
            <a:chOff x="1029208" y="1065905"/>
            <a:chExt cx="10354139" cy="445406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A14FA16-3896-BE71-5649-0BF441C50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86220" y="1065905"/>
              <a:ext cx="5097127" cy="445406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7" name="Picture 2" descr="Microsoft Azure - Wikipedia">
              <a:extLst>
                <a:ext uri="{FF2B5EF4-FFF2-40B4-BE49-F238E27FC236}">
                  <a16:creationId xmlns:a16="http://schemas.microsoft.com/office/drawing/2014/main" id="{3D70F2CD-C811-9F46-6E98-B5F8A34C9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6075" y="11231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5140413-0576-985D-EFEA-FC7C95E64708}"/>
                </a:ext>
              </a:extLst>
            </p:cNvPr>
            <p:cNvSpPr txBox="1"/>
            <p:nvPr/>
          </p:nvSpPr>
          <p:spPr>
            <a:xfrm>
              <a:off x="6882745" y="12449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ADB486-8DCB-0EB8-1062-0DD5BD181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92340" y="1593196"/>
              <a:ext cx="2596616" cy="372548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0" name="Graphic 79" descr="Azure Subscription">
              <a:extLst>
                <a:ext uri="{FF2B5EF4-FFF2-40B4-BE49-F238E27FC236}">
                  <a16:creationId xmlns:a16="http://schemas.microsoft.com/office/drawing/2014/main" id="{6265C1AA-1DE9-E33C-4F44-126191F89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8639" y="1669677"/>
              <a:ext cx="412834" cy="412834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47F4F30-EAD1-A5BD-C1FF-299FCF79B032}"/>
                </a:ext>
              </a:extLst>
            </p:cNvPr>
            <p:cNvSpPr txBox="1"/>
            <p:nvPr/>
          </p:nvSpPr>
          <p:spPr>
            <a:xfrm>
              <a:off x="7063809" y="1787914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1B26373-3423-667D-DE22-26253C6365A8}"/>
                </a:ext>
              </a:extLst>
            </p:cNvPr>
            <p:cNvSpPr txBox="1"/>
            <p:nvPr/>
          </p:nvSpPr>
          <p:spPr>
            <a:xfrm>
              <a:off x="7260309" y="235471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C47E9C-2E6F-F5C4-C965-D2434EA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3271" y="2256249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4" name="Graphic 83" descr="Azure VMware Solution Private Cloud">
              <a:extLst>
                <a:ext uri="{FF2B5EF4-FFF2-40B4-BE49-F238E27FC236}">
                  <a16:creationId xmlns:a16="http://schemas.microsoft.com/office/drawing/2014/main" id="{BA32C447-2361-1E4E-0D06-88BCCDDD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75139" y="2312057"/>
              <a:ext cx="412833" cy="41283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9556FF5-D467-A0DF-038E-C4EEE0719112}"/>
                </a:ext>
              </a:extLst>
            </p:cNvPr>
            <p:cNvSpPr txBox="1"/>
            <p:nvPr/>
          </p:nvSpPr>
          <p:spPr>
            <a:xfrm>
              <a:off x="7877100" y="316476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C421E4-95C6-E91D-D385-806022999A0E}"/>
                </a:ext>
              </a:extLst>
            </p:cNvPr>
            <p:cNvSpPr txBox="1"/>
            <p:nvPr/>
          </p:nvSpPr>
          <p:spPr>
            <a:xfrm>
              <a:off x="6783851" y="316944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FF43B7F-4F7F-5331-5D45-732A648D3D57}"/>
                </a:ext>
              </a:extLst>
            </p:cNvPr>
            <p:cNvSpPr txBox="1"/>
            <p:nvPr/>
          </p:nvSpPr>
          <p:spPr>
            <a:xfrm>
              <a:off x="7782291" y="4019190"/>
              <a:ext cx="9505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49157AD-1557-07D0-F360-AFF04779254F}"/>
                </a:ext>
              </a:extLst>
            </p:cNvPr>
            <p:cNvSpPr txBox="1"/>
            <p:nvPr/>
          </p:nvSpPr>
          <p:spPr>
            <a:xfrm>
              <a:off x="6771189" y="401535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1FFF81E6-BEBC-8F5D-DD5D-110CC3AB3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99530" y="3511146"/>
              <a:ext cx="457550" cy="45755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3A68B97-CEBB-9B86-41FA-C0FFCADC9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45787" y="2733104"/>
              <a:ext cx="412833" cy="39658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6CBB0CF-755A-F08D-8208-6284D77CA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6492" y="2734079"/>
              <a:ext cx="412833" cy="398917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09CB002-50E8-D364-529B-2C8C5751B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45785" y="3507308"/>
              <a:ext cx="412833" cy="432626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03FC996-209C-61D9-23AE-139A0D267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3271" y="454891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3F7F28-A8B7-9C11-6172-002AA8F3CB53}"/>
                </a:ext>
              </a:extLst>
            </p:cNvPr>
            <p:cNvSpPr txBox="1"/>
            <p:nvPr/>
          </p:nvSpPr>
          <p:spPr>
            <a:xfrm>
              <a:off x="7264741" y="4743635"/>
              <a:ext cx="143468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Networks</a:t>
              </a:r>
            </a:p>
          </p:txBody>
        </p:sp>
        <p:pic>
          <p:nvPicPr>
            <p:cNvPr id="95" name="グラフィックス 39" descr="Azure Virtual Network">
              <a:extLst>
                <a:ext uri="{FF2B5EF4-FFF2-40B4-BE49-F238E27FC236}">
                  <a16:creationId xmlns:a16="http://schemas.microsoft.com/office/drawing/2014/main" id="{D582B1B3-8C95-DF52-1708-AB73740B7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73031" y="4620687"/>
              <a:ext cx="411950" cy="411950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B55CA66-4993-F1FF-53F1-B5A4717989D1}"/>
                </a:ext>
              </a:extLst>
            </p:cNvPr>
            <p:cNvSpPr txBox="1"/>
            <p:nvPr/>
          </p:nvSpPr>
          <p:spPr>
            <a:xfrm>
              <a:off x="9493562" y="1787913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06" name="Picture 2" descr="Storage - Blob | Microsoft Azure Mono">
              <a:extLst>
                <a:ext uri="{FF2B5EF4-FFF2-40B4-BE49-F238E27FC236}">
                  <a16:creationId xmlns:a16="http://schemas.microsoft.com/office/drawing/2014/main" id="{2E8569AA-45DB-E3D7-B4D3-83E996A30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8310" y="2708470"/>
              <a:ext cx="580955" cy="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Virtual Machines 1" descr="Virtual Machines">
              <a:extLst>
                <a:ext uri="{FF2B5EF4-FFF2-40B4-BE49-F238E27FC236}">
                  <a16:creationId xmlns:a16="http://schemas.microsoft.com/office/drawing/2014/main" id="{9BB6E10E-9D43-1365-E75C-067112CE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46974" y="2013585"/>
              <a:ext cx="582292" cy="582292"/>
            </a:xfrm>
            <a:prstGeom prst="rect">
              <a:avLst/>
            </a:prstGeom>
          </p:spPr>
        </p:pic>
        <p:pic>
          <p:nvPicPr>
            <p:cNvPr id="108" name="Table Storage" descr="Table Storage">
              <a:extLst>
                <a:ext uri="{FF2B5EF4-FFF2-40B4-BE49-F238E27FC236}">
                  <a16:creationId xmlns:a16="http://schemas.microsoft.com/office/drawing/2014/main" id="{857BF71D-A00B-EB1C-ECD1-8674CAE2D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546973" y="3337546"/>
              <a:ext cx="580955" cy="580955"/>
            </a:xfrm>
            <a:prstGeom prst="rect">
              <a:avLst/>
            </a:prstGeom>
          </p:spPr>
        </p:pic>
        <p:pic>
          <p:nvPicPr>
            <p:cNvPr id="109" name="Redis Cache 2 (1)" descr="Redis Cache 2">
              <a:extLst>
                <a:ext uri="{FF2B5EF4-FFF2-40B4-BE49-F238E27FC236}">
                  <a16:creationId xmlns:a16="http://schemas.microsoft.com/office/drawing/2014/main" id="{8128CBD8-CF80-1632-FDA5-1E4B40A8F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546972" y="3997325"/>
              <a:ext cx="580955" cy="580955"/>
            </a:xfrm>
            <a:prstGeom prst="rect">
              <a:avLst/>
            </a:prstGeom>
          </p:spPr>
        </p:pic>
        <p:pic>
          <p:nvPicPr>
            <p:cNvPr id="110" name="SQL Data Warehouse" descr="SQL Data Warehouse">
              <a:extLst>
                <a:ext uri="{FF2B5EF4-FFF2-40B4-BE49-F238E27FC236}">
                  <a16:creationId xmlns:a16="http://schemas.microsoft.com/office/drawing/2014/main" id="{2B6E285B-613D-DAAA-F016-6F1545EC9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363829" y="2013585"/>
              <a:ext cx="580954" cy="580954"/>
            </a:xfrm>
            <a:prstGeom prst="rect">
              <a:avLst/>
            </a:prstGeom>
          </p:spPr>
        </p:pic>
        <p:pic>
          <p:nvPicPr>
            <p:cNvPr id="111" name="Stream Analytics" descr="Stream Analytics">
              <a:extLst>
                <a:ext uri="{FF2B5EF4-FFF2-40B4-BE49-F238E27FC236}">
                  <a16:creationId xmlns:a16="http://schemas.microsoft.com/office/drawing/2014/main" id="{5A17D537-8B35-FE79-BCE9-DC72B7B5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363829" y="2676738"/>
              <a:ext cx="580954" cy="580954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0FAF7A1-B29C-054E-F893-4B4A761FF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29208" y="2260710"/>
              <a:ext cx="3096763" cy="17496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DA6341D-C75C-6E63-046B-EBAF16EF0DAD}"/>
                </a:ext>
              </a:extLst>
            </p:cNvPr>
            <p:cNvSpPr txBox="1"/>
            <p:nvPr/>
          </p:nvSpPr>
          <p:spPr>
            <a:xfrm>
              <a:off x="1596247" y="2359174"/>
              <a:ext cx="24699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On-Premises Environments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4FF8D23-A91A-82B8-B617-D622765AC84C}"/>
                </a:ext>
              </a:extLst>
            </p:cNvPr>
            <p:cNvSpPr txBox="1"/>
            <p:nvPr/>
          </p:nvSpPr>
          <p:spPr>
            <a:xfrm>
              <a:off x="1662469" y="339618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1" name="Server" descr="Server">
              <a:extLst>
                <a:ext uri="{FF2B5EF4-FFF2-40B4-BE49-F238E27FC236}">
                  <a16:creationId xmlns:a16="http://schemas.microsoft.com/office/drawing/2014/main" id="{0142F51F-E602-5D7F-E028-971B4137C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08871" y="2891978"/>
              <a:ext cx="457550" cy="457550"/>
            </a:xfrm>
            <a:prstGeom prst="rect">
              <a:avLst/>
            </a:prstGeom>
          </p:spPr>
        </p:pic>
        <p:pic>
          <p:nvPicPr>
            <p:cNvPr id="148" name="Virtual Data Center" descr="Virtual Data Center">
              <a:extLst>
                <a:ext uri="{FF2B5EF4-FFF2-40B4-BE49-F238E27FC236}">
                  <a16:creationId xmlns:a16="http://schemas.microsoft.com/office/drawing/2014/main" id="{B2630F5C-E832-7503-097F-FC9134843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81802" y="2299676"/>
              <a:ext cx="457550" cy="457550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3A42498-F161-0E10-1900-0702ADD34E50}"/>
                </a:ext>
              </a:extLst>
            </p:cNvPr>
            <p:cNvSpPr txBox="1"/>
            <p:nvPr/>
          </p:nvSpPr>
          <p:spPr>
            <a:xfrm>
              <a:off x="2467195" y="3306453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3C566ED1-FEE3-043B-E235-612B06CF6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19836" y="2871086"/>
              <a:ext cx="412833" cy="398917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98D2CDF-3E40-7CE3-459E-9779C9C2C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28785" y="2904004"/>
              <a:ext cx="2157435" cy="556017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FF81605-D03A-7A54-2545-27B8BBA02576}"/>
                </a:ext>
              </a:extLst>
            </p:cNvPr>
            <p:cNvSpPr txBox="1"/>
            <p:nvPr/>
          </p:nvSpPr>
          <p:spPr>
            <a:xfrm>
              <a:off x="4700255" y="3098722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3" name="グラフィックス 37" descr="Azure ExpressRoute">
              <a:extLst>
                <a:ext uri="{FF2B5EF4-FFF2-40B4-BE49-F238E27FC236}">
                  <a16:creationId xmlns:a16="http://schemas.microsoft.com/office/drawing/2014/main" id="{0DACDE24-79C0-D8FD-B934-A06C975EF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208545" y="2974719"/>
              <a:ext cx="411950" cy="411950"/>
            </a:xfrm>
            <a:prstGeom prst="rect">
              <a:avLst/>
            </a:prstGeom>
          </p:spPr>
        </p:pic>
        <p:pic>
          <p:nvPicPr>
            <p:cNvPr id="154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CA863A54-A482-9F6D-2AE6-C59629242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3472" y="3337546"/>
              <a:ext cx="1106580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2" descr="Pricing - Key Vault | Microsoft Azure">
              <a:extLst>
                <a:ext uri="{FF2B5EF4-FFF2-40B4-BE49-F238E27FC236}">
                  <a16:creationId xmlns:a16="http://schemas.microsoft.com/office/drawing/2014/main" id="{D3F2248A-0B7F-18AA-1034-98164B74C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5631" y="3997326"/>
              <a:ext cx="1104881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Microsoft Entra ID Integration | Mural">
              <a:extLst>
                <a:ext uri="{FF2B5EF4-FFF2-40B4-BE49-F238E27FC236}">
                  <a16:creationId xmlns:a16="http://schemas.microsoft.com/office/drawing/2014/main" id="{3474FF9E-5314-1031-CCC8-2D2C710C2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6972" y="4627408"/>
              <a:ext cx="580955" cy="580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CD7F64D5-B135-DA3A-48D1-9AF6902BD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366284" y="4640410"/>
              <a:ext cx="580956" cy="560592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5DFF691-07C4-F61B-8795-55E342BD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23520" y="1593196"/>
              <a:ext cx="1824274" cy="372548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6CACE5-6F6B-05B0-5A31-6CB08C159804}"/>
              </a:ext>
            </a:extLst>
          </p:cNvPr>
          <p:cNvSpPr txBox="1"/>
          <p:nvPr/>
        </p:nvSpPr>
        <p:spPr>
          <a:xfrm>
            <a:off x="0" y="6581001"/>
            <a:ext cx="83747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https://learn.microsoft.com/en-us/azure/azure-vmware/media/introduction/adjacency-overview-drawing-final.png</a:t>
            </a:r>
          </a:p>
        </p:txBody>
      </p:sp>
    </p:spTree>
    <p:extLst>
      <p:ext uri="{BB962C8B-B14F-4D97-AF65-F5344CB8AC3E}">
        <p14:creationId xmlns:p14="http://schemas.microsoft.com/office/powerpoint/2010/main" val="392887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572CC9-ADBC-6551-B2B9-546A1C7B7E64}"/>
              </a:ext>
            </a:extLst>
          </p:cNvPr>
          <p:cNvGrpSpPr/>
          <p:nvPr/>
        </p:nvGrpSpPr>
        <p:grpSpPr>
          <a:xfrm>
            <a:off x="72103" y="77178"/>
            <a:ext cx="11833421" cy="5636481"/>
            <a:chOff x="128573" y="1112080"/>
            <a:chExt cx="11833421" cy="5636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D46F6-0E59-3330-458D-20AC1938A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Microsoft Azure - Wikipedia">
              <a:extLst>
                <a:ext uri="{FF2B5EF4-FFF2-40B4-BE49-F238E27FC236}">
                  <a16:creationId xmlns:a16="http://schemas.microsoft.com/office/drawing/2014/main" id="{E52123D9-A80D-9C71-BF2D-4B01D853A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78836E-7FD6-928B-D1D9-AF7C99EF8E3A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708540-0799-F4A4-60B2-3C5DF3E7B074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C3BF2E-D32F-1FD3-299F-5B492CDE7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Graphic 22" descr="Azure VMware Solution Private Cloud">
              <a:extLst>
                <a:ext uri="{FF2B5EF4-FFF2-40B4-BE49-F238E27FC236}">
                  <a16:creationId xmlns:a16="http://schemas.microsoft.com/office/drawing/2014/main" id="{F5920CCA-4490-1341-A050-AD095FEC1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D32A2C-B62D-53D3-A575-499C70594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2F8813-7396-2515-1EEE-F07CA3FA35A8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31" name="Virtual Data Center" descr="Virtual Data Center">
              <a:extLst>
                <a:ext uri="{FF2B5EF4-FFF2-40B4-BE49-F238E27FC236}">
                  <a16:creationId xmlns:a16="http://schemas.microsoft.com/office/drawing/2014/main" id="{2D6580F6-EE33-5406-D225-8FD13CF0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7F2826-AF2C-127C-F306-52EDB4B9CA6F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EA00A1-EDBF-CC57-803B-4FBDFCCF1897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34" name="グラフィックス 37" descr="Azure ExpressRoute">
              <a:extLst>
                <a:ext uri="{FF2B5EF4-FFF2-40B4-BE49-F238E27FC236}">
                  <a16:creationId xmlns:a16="http://schemas.microsoft.com/office/drawing/2014/main" id="{D2BB1F16-D47A-27E3-AB7A-2767D07D5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35" name="Connector: Elbow 61">
              <a:extLst>
                <a:ext uri="{FF2B5EF4-FFF2-40B4-BE49-F238E27FC236}">
                  <a16:creationId xmlns:a16="http://schemas.microsoft.com/office/drawing/2014/main" id="{D6BF0B9B-51B2-2C82-506F-4C09C884627E}"/>
                </a:ext>
              </a:extLst>
            </p:cNvPr>
            <p:cNvCxnSpPr>
              <a:cxnSpLocks/>
              <a:stCxn id="22" idx="3"/>
              <a:endCxn id="36" idx="1"/>
            </p:cNvCxnSpPr>
            <p:nvPr/>
          </p:nvCxnSpPr>
          <p:spPr>
            <a:xfrm>
              <a:off x="2446144" y="2113694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Graphic 3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F45C4B3-F472-7233-CCBF-7B201090C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91E4A2-2B69-E95A-78DB-6AE877352C6C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61" name="Graphic 6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8B69B28-9FDD-0FDE-BC1F-250C719FD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204074E-7F81-1F7B-93A1-C3A099292DA3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63" name="Graphic 6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0FA6A95-A084-E531-D9AB-5C6376DF5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64" name="Connector: Elbow 61">
              <a:extLst>
                <a:ext uri="{FF2B5EF4-FFF2-40B4-BE49-F238E27FC236}">
                  <a16:creationId xmlns:a16="http://schemas.microsoft.com/office/drawing/2014/main" id="{E94B58F1-2DF6-ACC6-32F1-62556B227A15}"/>
                </a:ext>
              </a:extLst>
            </p:cNvPr>
            <p:cNvCxnSpPr>
              <a:cxnSpLocks/>
              <a:stCxn id="63" idx="0"/>
              <a:endCxn id="61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514C92E-1A17-A5D5-5561-0573E46E268C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66" name="グラフィックス 37" descr="Azure ExpressRoute">
              <a:extLst>
                <a:ext uri="{FF2B5EF4-FFF2-40B4-BE49-F238E27FC236}">
                  <a16:creationId xmlns:a16="http://schemas.microsoft.com/office/drawing/2014/main" id="{A5470F0A-DA7F-6F72-2E05-035FBA042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DE92331-3753-BDF4-5CD7-93E9A3A0703A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68" name="グラフィックス 39" descr="Azure Virtual Network">
              <a:extLst>
                <a:ext uri="{FF2B5EF4-FFF2-40B4-BE49-F238E27FC236}">
                  <a16:creationId xmlns:a16="http://schemas.microsoft.com/office/drawing/2014/main" id="{0F38C6EF-FD20-D591-6220-88D810115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1398" y="3004558"/>
              <a:ext cx="411843" cy="411843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D8D7AF0-52E3-8E5A-0F23-1ABB775B1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2936911"/>
              <a:ext cx="2423901" cy="1755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ECE0B8-959F-2251-C98F-9F4FE8E78340}"/>
                </a:ext>
              </a:extLst>
            </p:cNvPr>
            <p:cNvSpPr txBox="1"/>
            <p:nvPr/>
          </p:nvSpPr>
          <p:spPr>
            <a:xfrm>
              <a:off x="7111276" y="3127120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71" name="グラフィックス 77" descr="Azure Virtual Network Gateway">
              <a:extLst>
                <a:ext uri="{FF2B5EF4-FFF2-40B4-BE49-F238E27FC236}">
                  <a16:creationId xmlns:a16="http://schemas.microsoft.com/office/drawing/2014/main" id="{E62F84D5-458A-6FDE-DD05-EB5923943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9ADA8E69-F7C5-D81C-523B-49B029ABC144}"/>
                </a:ext>
              </a:extLst>
            </p:cNvPr>
            <p:cNvCxnSpPr>
              <a:cxnSpLocks/>
              <a:stCxn id="61" idx="3"/>
              <a:endCxn id="71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517C86F1-42AA-5EA5-34FC-ADD37343145D}"/>
                </a:ext>
              </a:extLst>
            </p:cNvPr>
            <p:cNvCxnSpPr>
              <a:cxnSpLocks/>
              <a:stCxn id="107" idx="1"/>
              <a:endCxn id="69" idx="3"/>
            </p:cNvCxnSpPr>
            <p:nvPr/>
          </p:nvCxnSpPr>
          <p:spPr>
            <a:xfrm flipH="1">
              <a:off x="8871476" y="3814852"/>
              <a:ext cx="643338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2E9D1A-0C6B-627D-EF97-E9E0F6A0FBF5}"/>
                </a:ext>
              </a:extLst>
            </p:cNvPr>
            <p:cNvSpPr txBox="1"/>
            <p:nvPr/>
          </p:nvSpPr>
          <p:spPr>
            <a:xfrm>
              <a:off x="8957520" y="3385486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6D030B8-596B-DD12-76F4-C4E26D90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04092" y="3373896"/>
              <a:ext cx="411843" cy="404803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531B6C4-4BC0-7A89-5384-52185BB19533}"/>
                </a:ext>
              </a:extLst>
            </p:cNvPr>
            <p:cNvSpPr txBox="1"/>
            <p:nvPr/>
          </p:nvSpPr>
          <p:spPr>
            <a:xfrm>
              <a:off x="7057352" y="3833136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97" name="Graphic 96" descr="Azure ExpressRoute Connection">
              <a:extLst>
                <a:ext uri="{FF2B5EF4-FFF2-40B4-BE49-F238E27FC236}">
                  <a16:creationId xmlns:a16="http://schemas.microsoft.com/office/drawing/2014/main" id="{587D38E2-46FE-EDF4-370C-80C10D507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323BD22-57D3-3847-E5BA-677D3AE8829F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128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1183341-D939-DD28-70F3-BE12B0F79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34C2E580-C0EB-90E5-FAB2-6B26CE27E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51B7825-5EB7-DDFE-67A2-4F9F51744389}"/>
                </a:ext>
              </a:extLst>
            </p:cNvPr>
            <p:cNvSpPr txBox="1"/>
            <p:nvPr/>
          </p:nvSpPr>
          <p:spPr>
            <a:xfrm>
              <a:off x="8248059" y="4240713"/>
              <a:ext cx="2532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E98FB4D-F26A-2A69-51B2-A9FC17EDB234}"/>
                </a:ext>
              </a:extLst>
            </p:cNvPr>
            <p:cNvSpPr txBox="1"/>
            <p:nvPr/>
          </p:nvSpPr>
          <p:spPr>
            <a:xfrm>
              <a:off x="4141007" y="3102572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F13D9C8-8FC8-4AE3-6617-B929AAA414C7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105" name="グラフィックス 39" descr="Azure Virtual Network">
              <a:extLst>
                <a:ext uri="{FF2B5EF4-FFF2-40B4-BE49-F238E27FC236}">
                  <a16:creationId xmlns:a16="http://schemas.microsoft.com/office/drawing/2014/main" id="{F4E441B2-0599-39D7-1B91-7ABB07BE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8637" y="3120390"/>
              <a:ext cx="411843" cy="411843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A476EC6-A190-AE20-4CFB-445D8DEB2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14814" y="30527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4632500-F3A6-DD41-0FAE-D8AEBE4ABEC4}"/>
                </a:ext>
              </a:extLst>
            </p:cNvPr>
            <p:cNvSpPr txBox="1"/>
            <p:nvPr/>
          </p:nvSpPr>
          <p:spPr>
            <a:xfrm>
              <a:off x="10178515" y="32429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B852630-1595-9B66-C354-7E4F63BE61C4}"/>
                </a:ext>
              </a:extLst>
            </p:cNvPr>
            <p:cNvCxnSpPr>
              <a:cxnSpLocks/>
              <a:stCxn id="77" idx="3"/>
              <a:endCxn id="128" idx="1"/>
            </p:cNvCxnSpPr>
            <p:nvPr/>
          </p:nvCxnSpPr>
          <p:spPr>
            <a:xfrm>
              <a:off x="7615935" y="3576298"/>
              <a:ext cx="533958" cy="41469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4FAA64A-E6B0-387A-CC17-B26D0110670B}"/>
                </a:ext>
              </a:extLst>
            </p:cNvPr>
            <p:cNvSpPr txBox="1"/>
            <p:nvPr/>
          </p:nvSpPr>
          <p:spPr>
            <a:xfrm>
              <a:off x="7858283" y="3441126"/>
              <a:ext cx="7470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0.0.0.0/0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E9C11D6-2A8B-77D1-DD59-03FF3852C88A}"/>
                </a:ext>
              </a:extLst>
            </p:cNvPr>
            <p:cNvCxnSpPr>
              <a:cxnSpLocks/>
              <a:stCxn id="71" idx="3"/>
              <a:endCxn id="77" idx="1"/>
            </p:cNvCxnSpPr>
            <p:nvPr/>
          </p:nvCxnSpPr>
          <p:spPr>
            <a:xfrm flipV="1">
              <a:off x="6666479" y="3576298"/>
              <a:ext cx="537613" cy="40573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92B213-B352-6B58-046A-95455BBC1CE3}"/>
                </a:ext>
              </a:extLst>
            </p:cNvPr>
            <p:cNvSpPr txBox="1"/>
            <p:nvPr/>
          </p:nvSpPr>
          <p:spPr>
            <a:xfrm>
              <a:off x="6682690" y="3441371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pic>
          <p:nvPicPr>
            <p:cNvPr id="11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332C6516-0CCB-6217-9271-47A3DA3BA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36922" y="3615508"/>
              <a:ext cx="411949" cy="41194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CB85668-B3D7-530E-1CBE-BF77BA10CBDF}"/>
                </a:ext>
              </a:extLst>
            </p:cNvPr>
            <p:cNvSpPr txBox="1"/>
            <p:nvPr/>
          </p:nvSpPr>
          <p:spPr>
            <a:xfrm>
              <a:off x="10354765" y="40768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116" name="Connector: Elbow 61">
              <a:extLst>
                <a:ext uri="{FF2B5EF4-FFF2-40B4-BE49-F238E27FC236}">
                  <a16:creationId xmlns:a16="http://schemas.microsoft.com/office/drawing/2014/main" id="{FB514FE3-AEBF-1AC9-C75F-7152B4D1E704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4035590" y="2116556"/>
              <a:ext cx="2219046" cy="18588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7" name="Graphic 116" descr="Azure ExpressRoute Connection">
              <a:extLst>
                <a:ext uri="{FF2B5EF4-FFF2-40B4-BE49-F238E27FC236}">
                  <a16:creationId xmlns:a16="http://schemas.microsoft.com/office/drawing/2014/main" id="{F3D10756-33E4-5420-1B6C-A96EAFBFA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2979962"/>
              <a:ext cx="275315" cy="275315"/>
            </a:xfrm>
            <a:prstGeom prst="rect">
              <a:avLst/>
            </a:prstGeom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C0609C5-BC63-0807-3651-6BA488DAC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29" y="1810494"/>
              <a:ext cx="1839577" cy="60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B739C7C-EC3C-9A4F-14A5-E970A4220C1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17" y="1799119"/>
              <a:ext cx="2064546" cy="187808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54">
              <a:extLst>
                <a:ext uri="{FF2B5EF4-FFF2-40B4-BE49-F238E27FC236}">
                  <a16:creationId xmlns:a16="http://schemas.microsoft.com/office/drawing/2014/main" id="{12EB0541-6BAF-C2C6-FA70-41A3A8629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785019"/>
              <a:ext cx="2660271" cy="2208091"/>
            </a:xfrm>
            <a:prstGeom prst="bentConnector3">
              <a:avLst>
                <a:gd name="adj1" fmla="val -93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B688EA3-0007-2B83-1190-5C24C4E638E9}"/>
                </a:ext>
              </a:extLst>
            </p:cNvPr>
            <p:cNvSpPr txBox="1"/>
            <p:nvPr/>
          </p:nvSpPr>
          <p:spPr>
            <a:xfrm>
              <a:off x="3931124" y="1419578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E03E5EC-9745-9CD0-C665-56D723C37937}"/>
                </a:ext>
              </a:extLst>
            </p:cNvPr>
            <p:cNvSpPr txBox="1"/>
            <p:nvPr/>
          </p:nvSpPr>
          <p:spPr>
            <a:xfrm>
              <a:off x="4600626" y="3415222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pic>
          <p:nvPicPr>
            <p:cNvPr id="127" name="Graphic 126" descr="Close with solid fill">
              <a:extLst>
                <a:ext uri="{FF2B5EF4-FFF2-40B4-BE49-F238E27FC236}">
                  <a16:creationId xmlns:a16="http://schemas.microsoft.com/office/drawing/2014/main" id="{58D75BEA-E78C-41A9-8D0F-D8D6588D9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293933" y="5796971"/>
              <a:ext cx="585624" cy="5856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9A818B-C7A6-0C90-AA73-3A08C53B1CC5}"/>
              </a:ext>
            </a:extLst>
          </p:cNvPr>
          <p:cNvSpPr txBox="1"/>
          <p:nvPr/>
        </p:nvSpPr>
        <p:spPr>
          <a:xfrm>
            <a:off x="0" y="6581001"/>
            <a:ext cx="9704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https://learn.microsoft.com/en-us/azure/azure-vmware/media/concepts-network-design/vmware-solution-default.png</a:t>
            </a:r>
          </a:p>
        </p:txBody>
      </p:sp>
    </p:spTree>
    <p:extLst>
      <p:ext uri="{BB962C8B-B14F-4D97-AF65-F5344CB8AC3E}">
        <p14:creationId xmlns:p14="http://schemas.microsoft.com/office/powerpoint/2010/main" val="3938995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561C13-840D-B708-1018-A4BFB47446AE}"/>
              </a:ext>
            </a:extLst>
          </p:cNvPr>
          <p:cNvGrpSpPr/>
          <p:nvPr/>
        </p:nvGrpSpPr>
        <p:grpSpPr>
          <a:xfrm>
            <a:off x="114396" y="77177"/>
            <a:ext cx="11833421" cy="5636481"/>
            <a:chOff x="128573" y="1112080"/>
            <a:chExt cx="11833421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F49DF2-0C55-B83A-345E-8831907C2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01A6071C-2317-309C-1714-2D2F55D4B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3EB54B-101F-1041-AD17-9E9411DF69B6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AFD909-0915-6E00-76AC-84758278B1B3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0325CC-B816-FA9F-B166-0BEAD552D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B1EC680E-58F7-257F-710A-8632B01D6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98C770-1489-F367-3CB0-BB26CE53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D9DEE6-762E-196E-4E86-BB4BE779EB8B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11" name="Virtual Data Center" descr="Virtual Data Center">
              <a:extLst>
                <a:ext uri="{FF2B5EF4-FFF2-40B4-BE49-F238E27FC236}">
                  <a16:creationId xmlns:a16="http://schemas.microsoft.com/office/drawing/2014/main" id="{09C79333-9674-A94F-9EFC-1D784C6A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98C90B-AF6F-9168-8EC0-CB9AD1C1E2B6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6E364E-4B4D-125A-B22D-005A859DE0F4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4" name="グラフィックス 37" descr="Azure ExpressRoute">
              <a:extLst>
                <a:ext uri="{FF2B5EF4-FFF2-40B4-BE49-F238E27FC236}">
                  <a16:creationId xmlns:a16="http://schemas.microsoft.com/office/drawing/2014/main" id="{CAC0B142-3EAF-62AF-E1B1-39ED441E8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15" name="Connector: Elbow 61">
              <a:extLst>
                <a:ext uri="{FF2B5EF4-FFF2-40B4-BE49-F238E27FC236}">
                  <a16:creationId xmlns:a16="http://schemas.microsoft.com/office/drawing/2014/main" id="{24FE6271-02BF-EDDC-544E-1BFE46A2F07C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2446144" y="2113694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90DF548-F142-45A3-B5E2-B0157D8E2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806413-B7F9-468F-E648-613AC78412EA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44F67E-98D2-4A0A-6847-F236D501F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5DC3C0-2FDC-A9D4-BF39-CEE184D6D421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55A332A-CB84-ABC2-819F-5AB7FA632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804880B1-4CA9-E076-616D-AE8DE75F26AF}"/>
                </a:ext>
              </a:extLst>
            </p:cNvPr>
            <p:cNvCxnSpPr>
              <a:cxnSpLocks/>
              <a:stCxn id="20" idx="0"/>
              <a:endCxn id="18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BCCAA2-7CD7-6ACD-148A-DA231BBB6324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3" name="グラフィックス 37" descr="Azure ExpressRoute">
              <a:extLst>
                <a:ext uri="{FF2B5EF4-FFF2-40B4-BE49-F238E27FC236}">
                  <a16:creationId xmlns:a16="http://schemas.microsoft.com/office/drawing/2014/main" id="{73E39AF9-9DE3-705E-91F0-CF7CB2DEE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A0E1C9-F6B2-AF00-FBD9-7AF794058A92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25" name="グラフィックス 39" descr="Azure Virtual Network">
              <a:extLst>
                <a:ext uri="{FF2B5EF4-FFF2-40B4-BE49-F238E27FC236}">
                  <a16:creationId xmlns:a16="http://schemas.microsoft.com/office/drawing/2014/main" id="{674AA025-1BF4-E7FE-48DB-74EF57408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1398" y="3004558"/>
              <a:ext cx="411843" cy="41184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889C02-78E6-FE6B-3CE0-B49B97D97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2936911"/>
              <a:ext cx="2423901" cy="1755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879C09-510D-056B-5979-E85C5533F344}"/>
                </a:ext>
              </a:extLst>
            </p:cNvPr>
            <p:cNvSpPr txBox="1"/>
            <p:nvPr/>
          </p:nvSpPr>
          <p:spPr>
            <a:xfrm>
              <a:off x="7111276" y="3127120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8CE690E4-718E-8C23-F27A-D740F74D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28D5DAC7-24C3-EE3C-FE08-9ADACE908F15}"/>
                </a:ext>
              </a:extLst>
            </p:cNvPr>
            <p:cNvCxnSpPr>
              <a:cxnSpLocks/>
              <a:stCxn id="18" idx="3"/>
              <a:endCxn id="28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79FB2EFF-B507-2379-AC72-83EF5E028ADD}"/>
                </a:ext>
              </a:extLst>
            </p:cNvPr>
            <p:cNvCxnSpPr>
              <a:cxnSpLocks/>
              <a:stCxn id="40" idx="1"/>
              <a:endCxn id="26" idx="3"/>
            </p:cNvCxnSpPr>
            <p:nvPr/>
          </p:nvCxnSpPr>
          <p:spPr>
            <a:xfrm flipH="1">
              <a:off x="8871476" y="3814852"/>
              <a:ext cx="643338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084F1D-6D79-BE38-79FE-47E1C5C3FA0F}"/>
                </a:ext>
              </a:extLst>
            </p:cNvPr>
            <p:cNvSpPr txBox="1"/>
            <p:nvPr/>
          </p:nvSpPr>
          <p:spPr>
            <a:xfrm>
              <a:off x="8957520" y="3385486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ECDA135-CBC8-7A81-AEEF-CA4191A9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04092" y="3373896"/>
              <a:ext cx="411843" cy="4048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F2654F-069C-746E-40AF-048BFC359366}"/>
                </a:ext>
              </a:extLst>
            </p:cNvPr>
            <p:cNvSpPr txBox="1"/>
            <p:nvPr/>
          </p:nvSpPr>
          <p:spPr>
            <a:xfrm>
              <a:off x="7057352" y="3833136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34" name="Graphic 33" descr="Azure ExpressRoute Connection">
              <a:extLst>
                <a:ext uri="{FF2B5EF4-FFF2-40B4-BE49-F238E27FC236}">
                  <a16:creationId xmlns:a16="http://schemas.microsoft.com/office/drawing/2014/main" id="{DFB36CE7-8FDB-F02E-5C5A-6EA724FA5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0CF45B4-F29B-41EC-EE54-A68215B31B3D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59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E094830-1DE7-4235-C682-E3CABDCF0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8BDACBD-E729-101B-0D71-113DC9A3D5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46A0D0-BD66-0A23-D377-66D046A80C24}"/>
                </a:ext>
              </a:extLst>
            </p:cNvPr>
            <p:cNvSpPr txBox="1"/>
            <p:nvPr/>
          </p:nvSpPr>
          <p:spPr>
            <a:xfrm>
              <a:off x="8248059" y="4240713"/>
              <a:ext cx="2532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06F70A-57AC-FAAB-DA8D-A80355D9B350}"/>
                </a:ext>
              </a:extLst>
            </p:cNvPr>
            <p:cNvSpPr txBox="1"/>
            <p:nvPr/>
          </p:nvSpPr>
          <p:spPr>
            <a:xfrm>
              <a:off x="4141007" y="3102572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2CE1D9-4341-FAFF-DCAC-56BFD88AB91A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39" name="グラフィックス 39" descr="Azure Virtual Network">
              <a:extLst>
                <a:ext uri="{FF2B5EF4-FFF2-40B4-BE49-F238E27FC236}">
                  <a16:creationId xmlns:a16="http://schemas.microsoft.com/office/drawing/2014/main" id="{CBC473FD-352E-4A3F-40C0-643020E6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8637" y="3120390"/>
              <a:ext cx="411843" cy="41184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AF7F0D-EA7E-4C1A-3DC7-107102DBE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14814" y="30527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90F2CB-C350-E1D5-8493-40EAE60897E0}"/>
                </a:ext>
              </a:extLst>
            </p:cNvPr>
            <p:cNvSpPr txBox="1"/>
            <p:nvPr/>
          </p:nvSpPr>
          <p:spPr>
            <a:xfrm>
              <a:off x="10178515" y="32429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ED47920-9C73-83ED-134A-2E0CF343EE2F}"/>
                </a:ext>
              </a:extLst>
            </p:cNvPr>
            <p:cNvCxnSpPr>
              <a:cxnSpLocks/>
              <a:stCxn id="32" idx="3"/>
              <a:endCxn id="59" idx="1"/>
            </p:cNvCxnSpPr>
            <p:nvPr/>
          </p:nvCxnSpPr>
          <p:spPr>
            <a:xfrm>
              <a:off x="7615935" y="3576298"/>
              <a:ext cx="533958" cy="41469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7DB3735-F8A9-F4DF-E9B0-6A1FB94A7003}"/>
                </a:ext>
              </a:extLst>
            </p:cNvPr>
            <p:cNvSpPr txBox="1"/>
            <p:nvPr/>
          </p:nvSpPr>
          <p:spPr>
            <a:xfrm>
              <a:off x="7858283" y="3441126"/>
              <a:ext cx="7470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10.0.0.0/8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3020B87-7988-D459-6EE1-CA030719EEDC}"/>
                </a:ext>
              </a:extLst>
            </p:cNvPr>
            <p:cNvCxnSpPr>
              <a:cxnSpLocks/>
              <a:stCxn id="28" idx="3"/>
              <a:endCxn id="32" idx="1"/>
            </p:cNvCxnSpPr>
            <p:nvPr/>
          </p:nvCxnSpPr>
          <p:spPr>
            <a:xfrm flipV="1">
              <a:off x="6666479" y="3576298"/>
              <a:ext cx="537613" cy="40573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62F9E5-46F7-338C-6231-C7A8856D8DA0}"/>
                </a:ext>
              </a:extLst>
            </p:cNvPr>
            <p:cNvSpPr txBox="1"/>
            <p:nvPr/>
          </p:nvSpPr>
          <p:spPr>
            <a:xfrm>
              <a:off x="6682690" y="3441371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FE7FCD7-7005-80A8-FD1B-3E0A46E14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36922" y="3615508"/>
              <a:ext cx="411949" cy="41194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CFF21A-C355-4AEA-77B5-475C2B1ED507}"/>
                </a:ext>
              </a:extLst>
            </p:cNvPr>
            <p:cNvSpPr txBox="1"/>
            <p:nvPr/>
          </p:nvSpPr>
          <p:spPr>
            <a:xfrm>
              <a:off x="10354765" y="40768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C9F98A93-3C73-5183-8681-911185D5A25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035590" y="2116556"/>
              <a:ext cx="2219046" cy="18588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Azure ExpressRoute Connection">
              <a:extLst>
                <a:ext uri="{FF2B5EF4-FFF2-40B4-BE49-F238E27FC236}">
                  <a16:creationId xmlns:a16="http://schemas.microsoft.com/office/drawing/2014/main" id="{2AF013B9-F179-9F69-2320-9EC2BC314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2979962"/>
              <a:ext cx="275315" cy="275315"/>
            </a:xfrm>
            <a:prstGeom prst="rect">
              <a:avLst/>
            </a:prstGeom>
          </p:spPr>
        </p:pic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87178A-8FCE-EE14-40FA-94D51476493B}"/>
                </a:ext>
              </a:extLst>
            </p:cNvPr>
            <p:cNvSpPr/>
            <p:nvPr/>
          </p:nvSpPr>
          <p:spPr>
            <a:xfrm>
              <a:off x="6663070" y="4012019"/>
              <a:ext cx="1481470" cy="397054"/>
            </a:xfrm>
            <a:custGeom>
              <a:avLst/>
              <a:gdLst>
                <a:gd name="connsiteX0" fmla="*/ 1481470 w 1481470"/>
                <a:gd name="connsiteY0" fmla="*/ 0 h 397054"/>
                <a:gd name="connsiteX1" fmla="*/ 744279 w 1481470"/>
                <a:gd name="connsiteY1" fmla="*/ 396948 h 397054"/>
                <a:gd name="connsiteX2" fmla="*/ 0 w 1481470"/>
                <a:gd name="connsiteY2" fmla="*/ 42530 h 39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470" h="397054">
                  <a:moveTo>
                    <a:pt x="1481470" y="0"/>
                  </a:moveTo>
                  <a:cubicBezTo>
                    <a:pt x="1236330" y="194930"/>
                    <a:pt x="991191" y="389860"/>
                    <a:pt x="744279" y="396948"/>
                  </a:cubicBezTo>
                  <a:cubicBezTo>
                    <a:pt x="497367" y="404036"/>
                    <a:pt x="102781" y="54344"/>
                    <a:pt x="0" y="42530"/>
                  </a:cubicBezTo>
                </a:path>
              </a:pathLst>
            </a:cu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687E2F7-6EE0-8B98-AA48-B05C5754958B}"/>
                </a:ext>
              </a:extLst>
            </p:cNvPr>
            <p:cNvSpPr txBox="1"/>
            <p:nvPr/>
          </p:nvSpPr>
          <p:spPr>
            <a:xfrm>
              <a:off x="6928556" y="4475707"/>
              <a:ext cx="94936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Data Path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071E7F-77EF-0FCE-2BA5-15F31619F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29" y="1810494"/>
              <a:ext cx="1839577" cy="60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5A49DBF-3402-D7E1-3368-B2311B7A6F81}"/>
                </a:ext>
              </a:extLst>
            </p:cNvPr>
            <p:cNvSpPr txBox="1"/>
            <p:nvPr/>
          </p:nvSpPr>
          <p:spPr>
            <a:xfrm>
              <a:off x="3746575" y="1613743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10.0.0.0/8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3A76366-7A49-58E7-9A5C-E957133CDB3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17" y="1799119"/>
              <a:ext cx="2064546" cy="187808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0E3004-1D2E-DE7E-FABD-CA3FD9873A41}"/>
                </a:ext>
              </a:extLst>
            </p:cNvPr>
            <p:cNvSpPr txBox="1"/>
            <p:nvPr/>
          </p:nvSpPr>
          <p:spPr>
            <a:xfrm>
              <a:off x="1479585" y="2248965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10.1.0.0/16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9DDC421-5F1A-2960-705F-6911C5A1CBD9}"/>
                </a:ext>
              </a:extLst>
            </p:cNvPr>
            <p:cNvSpPr txBox="1"/>
            <p:nvPr/>
          </p:nvSpPr>
          <p:spPr>
            <a:xfrm>
              <a:off x="2723250" y="6532105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10.2.0.0/16</a:t>
              </a:r>
            </a:p>
          </p:txBody>
        </p:sp>
        <p:cxnSp>
          <p:nvCxnSpPr>
            <p:cNvPr id="57" name="Straight Arrow Connector 54">
              <a:extLst>
                <a:ext uri="{FF2B5EF4-FFF2-40B4-BE49-F238E27FC236}">
                  <a16:creationId xmlns:a16="http://schemas.microsoft.com/office/drawing/2014/main" id="{99D4A652-A517-C880-C5C9-437F6CB98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785019"/>
              <a:ext cx="2660271" cy="2208091"/>
            </a:xfrm>
            <a:prstGeom prst="bentConnector3">
              <a:avLst>
                <a:gd name="adj1" fmla="val -93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85E95B2-A0D9-5C5A-6560-95909ABA1B1E}"/>
                </a:ext>
              </a:extLst>
            </p:cNvPr>
            <p:cNvSpPr txBox="1"/>
            <p:nvPr/>
          </p:nvSpPr>
          <p:spPr>
            <a:xfrm>
              <a:off x="4737070" y="3572521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10.0.0.0/8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D1946C0-CB1C-F2F7-84A1-F3BAB4DEAE65}"/>
              </a:ext>
            </a:extLst>
          </p:cNvPr>
          <p:cNvSpPr txBox="1"/>
          <p:nvPr/>
        </p:nvSpPr>
        <p:spPr>
          <a:xfrm>
            <a:off x="0" y="6581001"/>
            <a:ext cx="99355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https://learn.microsoft.com/en-us/azure/azure-vmware/media/concepts-network-design/vmware-solution-to-on-premises-hairpin.png</a:t>
            </a:r>
          </a:p>
        </p:txBody>
      </p:sp>
    </p:spTree>
    <p:extLst>
      <p:ext uri="{BB962C8B-B14F-4D97-AF65-F5344CB8AC3E}">
        <p14:creationId xmlns:p14="http://schemas.microsoft.com/office/powerpoint/2010/main" val="765948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483829-12FB-D53D-8631-017498D79396}"/>
              </a:ext>
            </a:extLst>
          </p:cNvPr>
          <p:cNvGrpSpPr/>
          <p:nvPr/>
        </p:nvGrpSpPr>
        <p:grpSpPr>
          <a:xfrm>
            <a:off x="86042" y="77177"/>
            <a:ext cx="11833421" cy="5636481"/>
            <a:chOff x="128573" y="1112080"/>
            <a:chExt cx="11833421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F91B7AD-8BBC-53E3-473B-4E3178F5C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FBE5F6D0-57F8-D040-0849-86F793DAF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5A4173-BCE8-97EE-C701-7B2CFCC7E62B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001BC0-2A44-4332-F680-3D9435993F9E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167AED-F47B-C806-3B6B-2081507A2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3EF45E4E-EB9B-A5F9-184E-9FF58D04A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6A64B7-1147-587A-9A47-0B3DF67D472F}"/>
                </a:ext>
              </a:extLst>
            </p:cNvPr>
            <p:cNvSpPr txBox="1"/>
            <p:nvPr/>
          </p:nvSpPr>
          <p:spPr>
            <a:xfrm>
              <a:off x="5125797" y="1639613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944387-FE49-8C0C-64E3-631862CD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AF14A-1159-0E09-CCBA-AB7EAECB355B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D14B00-8F4E-4912-508F-59C43F85E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1455013"/>
              <a:ext cx="2423901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0BDAD2CE-39F7-2C5E-C3C7-D828A4EE5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30969" y="1911432"/>
              <a:ext cx="411843" cy="411843"/>
            </a:xfrm>
            <a:prstGeom prst="rect">
              <a:avLst/>
            </a:prstGeom>
          </p:spPr>
        </p:pic>
        <p:pic>
          <p:nvPicPr>
            <p:cNvPr id="14" name="Virtual Data Center" descr="Virtual Data Center">
              <a:extLst>
                <a:ext uri="{FF2B5EF4-FFF2-40B4-BE49-F238E27FC236}">
                  <a16:creationId xmlns:a16="http://schemas.microsoft.com/office/drawing/2014/main" id="{3FB524F7-D982-5101-D11B-E40CF57B8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899FC7-28A8-436E-798F-33435E4BFAFF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B95213-092E-2182-85D7-E17AF535D68A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7" name="グラフィックス 37" descr="Azure ExpressRoute">
              <a:extLst>
                <a:ext uri="{FF2B5EF4-FFF2-40B4-BE49-F238E27FC236}">
                  <a16:creationId xmlns:a16="http://schemas.microsoft.com/office/drawing/2014/main" id="{54D543C5-09AC-A555-9827-3A61E119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FC8B7A32-611F-50B6-CEE5-FD0B74228DBF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>
              <a:off x="2446144" y="2113694"/>
              <a:ext cx="3784825" cy="366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phic 1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6E40E6D-A073-05E8-D5E0-15CD6D3B7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1D1BA7-72ED-69E7-5BF0-9BE48519DAEE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E88B569-F599-B38C-4ABF-0A829FBE3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3160C5-CDB7-C7CA-FF8F-00E83E5891CF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3" name="Graphic 2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BFCC0F7-574F-04A8-9FFF-133296EA4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A193576B-2BF3-FB7E-C062-25C3510EDA4E}"/>
                </a:ext>
              </a:extLst>
            </p:cNvPr>
            <p:cNvCxnSpPr>
              <a:cxnSpLocks/>
              <a:stCxn id="23" idx="0"/>
              <a:endCxn id="21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F03F96-222B-532E-1239-BCC5753DD749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6" name="グラフィックス 37" descr="Azure ExpressRoute">
              <a:extLst>
                <a:ext uri="{FF2B5EF4-FFF2-40B4-BE49-F238E27FC236}">
                  <a16:creationId xmlns:a16="http://schemas.microsoft.com/office/drawing/2014/main" id="{1300FBA9-997F-A1CA-B51D-4E9590CE6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D34302-9FC1-5642-9663-25D512F57E3C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B</a:t>
              </a:r>
            </a:p>
          </p:txBody>
        </p:sp>
        <p:pic>
          <p:nvPicPr>
            <p:cNvPr id="28" name="グラフィックス 39" descr="Azure Virtual Network">
              <a:extLst>
                <a:ext uri="{FF2B5EF4-FFF2-40B4-BE49-F238E27FC236}">
                  <a16:creationId xmlns:a16="http://schemas.microsoft.com/office/drawing/2014/main" id="{9D55DF2C-CE8C-D046-8B5D-5BD45181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1398" y="3280990"/>
              <a:ext cx="411843" cy="411843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CDAB059-74BC-765B-D499-B49484151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3213343"/>
              <a:ext cx="2423901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B0344-8982-483C-5AAB-10B840B69F97}"/>
                </a:ext>
              </a:extLst>
            </p:cNvPr>
            <p:cNvSpPr txBox="1"/>
            <p:nvPr/>
          </p:nvSpPr>
          <p:spPr>
            <a:xfrm>
              <a:off x="7111276" y="3403552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31" name="グラフィックス 77" descr="Azure Virtual Network Gateway">
              <a:extLst>
                <a:ext uri="{FF2B5EF4-FFF2-40B4-BE49-F238E27FC236}">
                  <a16:creationId xmlns:a16="http://schemas.microsoft.com/office/drawing/2014/main" id="{187AB2D3-B466-3149-8BB2-D2B88FF7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AD97A7EA-F1A1-AE6F-6AD1-24F7391A540D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F4B5BB1-1995-29F4-BF37-2B0436C6D7FD}"/>
                </a:ext>
              </a:extLst>
            </p:cNvPr>
            <p:cNvCxnSpPr>
              <a:cxnSpLocks/>
              <a:stCxn id="52" idx="1"/>
              <a:endCxn id="29" idx="3"/>
            </p:cNvCxnSpPr>
            <p:nvPr/>
          </p:nvCxnSpPr>
          <p:spPr>
            <a:xfrm flipH="1">
              <a:off x="8871476" y="3975452"/>
              <a:ext cx="661306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39F23D-2479-BA38-99DB-E7ED8AB95B8B}"/>
                </a:ext>
              </a:extLst>
            </p:cNvPr>
            <p:cNvSpPr txBox="1"/>
            <p:nvPr/>
          </p:nvSpPr>
          <p:spPr>
            <a:xfrm>
              <a:off x="8977985" y="3556680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35" name="Graphic 34" descr="Azure ExpressRoute Connection">
              <a:extLst>
                <a:ext uri="{FF2B5EF4-FFF2-40B4-BE49-F238E27FC236}">
                  <a16:creationId xmlns:a16="http://schemas.microsoft.com/office/drawing/2014/main" id="{BFD0D964-50D3-5D4D-B368-6C2B525D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35461" y="1993017"/>
              <a:ext cx="275315" cy="275315"/>
            </a:xfrm>
            <a:prstGeom prst="rect">
              <a:avLst/>
            </a:prstGeom>
          </p:spPr>
        </p:pic>
        <p:pic>
          <p:nvPicPr>
            <p:cNvPr id="36" name="グラフィックス 39" descr="Azure Virtual Network">
              <a:extLst>
                <a:ext uri="{FF2B5EF4-FFF2-40B4-BE49-F238E27FC236}">
                  <a16:creationId xmlns:a16="http://schemas.microsoft.com/office/drawing/2014/main" id="{90E11401-B541-C791-7A3A-D2CA8F86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85709" y="1517401"/>
              <a:ext cx="411843" cy="411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7F41C6-33A6-CF96-CFED-28F6C1DE4124}"/>
                </a:ext>
              </a:extLst>
            </p:cNvPr>
            <p:cNvSpPr txBox="1"/>
            <p:nvPr/>
          </p:nvSpPr>
          <p:spPr>
            <a:xfrm>
              <a:off x="7085587" y="1639963"/>
              <a:ext cx="107721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Transit VNet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A82A16A4-5499-3E25-6B55-C11267073FF7}"/>
                </a:ext>
              </a:extLst>
            </p:cNvPr>
            <p:cNvCxnSpPr>
              <a:cxnSpLocks/>
              <a:stCxn id="29" idx="0"/>
              <a:endCxn id="12" idx="2"/>
            </p:cNvCxnSpPr>
            <p:nvPr/>
          </p:nvCxnSpPr>
          <p:spPr>
            <a:xfrm flipV="1">
              <a:off x="7659526" y="2979230"/>
              <a:ext cx="0" cy="23411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3D15669-5532-03BE-E7B9-092BBF8FA1CB}"/>
                </a:ext>
              </a:extLst>
            </p:cNvPr>
            <p:cNvSpPr txBox="1"/>
            <p:nvPr/>
          </p:nvSpPr>
          <p:spPr>
            <a:xfrm>
              <a:off x="6744188" y="3011647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662D33-834B-95D8-0229-F58358277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4092" y="3785019"/>
              <a:ext cx="411843" cy="40480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CD61E6-B61C-B3BC-C2B6-25DA4180560A}"/>
                </a:ext>
              </a:extLst>
            </p:cNvPr>
            <p:cNvSpPr txBox="1"/>
            <p:nvPr/>
          </p:nvSpPr>
          <p:spPr>
            <a:xfrm>
              <a:off x="7057352" y="4244259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42" name="Graphic 41" descr="Azure ExpressRoute Connection">
              <a:extLst>
                <a:ext uri="{FF2B5EF4-FFF2-40B4-BE49-F238E27FC236}">
                  <a16:creationId xmlns:a16="http://schemas.microsoft.com/office/drawing/2014/main" id="{BC826C7B-E14D-CAED-C5A4-A17E2FEE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46607EE-9A0F-2719-6612-CE2B757FD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4092" y="1914952"/>
              <a:ext cx="411843" cy="40480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4F35BD-8071-5887-CBA6-6C5F8879B3B4}"/>
                </a:ext>
              </a:extLst>
            </p:cNvPr>
            <p:cNvSpPr txBox="1"/>
            <p:nvPr/>
          </p:nvSpPr>
          <p:spPr>
            <a:xfrm>
              <a:off x="7057352" y="2374192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2B58709-76C0-4EBF-C004-699BA09A15D3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73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4FD0C3D-3205-2BE7-3A8E-67CC432E3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23B5CFF6-730A-E078-4EED-802AA168A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CC8118-548A-6BBD-0A65-FA783A6E6B26}"/>
                </a:ext>
              </a:extLst>
            </p:cNvPr>
            <p:cNvSpPr txBox="1"/>
            <p:nvPr/>
          </p:nvSpPr>
          <p:spPr>
            <a:xfrm>
              <a:off x="8232029" y="4240713"/>
              <a:ext cx="28533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(FW)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C828B41-EAE4-71AF-370D-E3F07350AFDD}"/>
                </a:ext>
              </a:extLst>
            </p:cNvPr>
            <p:cNvGrpSpPr/>
            <p:nvPr/>
          </p:nvGrpSpPr>
          <p:grpSpPr>
            <a:xfrm>
              <a:off x="8156124" y="1914952"/>
              <a:ext cx="411949" cy="411949"/>
              <a:chOff x="8765742" y="6141686"/>
              <a:chExt cx="411949" cy="411949"/>
            </a:xfrm>
          </p:grpSpPr>
          <p:pic>
            <p:nvPicPr>
              <p:cNvPr id="71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25177B32-2BF4-D2A0-F75D-AC3E4DEFF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9442D9A0-4890-33AF-F113-627B44AA6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CEEB7F8-3CE1-0634-9DC3-19F57F0AEC0E}"/>
                </a:ext>
              </a:extLst>
            </p:cNvPr>
            <p:cNvSpPr txBox="1"/>
            <p:nvPr/>
          </p:nvSpPr>
          <p:spPr>
            <a:xfrm>
              <a:off x="8116218" y="2370646"/>
              <a:ext cx="47929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(Transit)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E9AE84-B875-59FC-9DD0-F208CEAD16F5}"/>
                </a:ext>
              </a:extLst>
            </p:cNvPr>
            <p:cNvSpPr txBox="1"/>
            <p:nvPr/>
          </p:nvSpPr>
          <p:spPr>
            <a:xfrm>
              <a:off x="4213888" y="2309091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B3C97FB-F4DC-6180-6ECA-F5B628A117C5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51" name="グラフィックス 39" descr="Azure Virtual Network">
              <a:extLst>
                <a:ext uri="{FF2B5EF4-FFF2-40B4-BE49-F238E27FC236}">
                  <a16:creationId xmlns:a16="http://schemas.microsoft.com/office/drawing/2014/main" id="{1F679EC5-4322-46BA-1320-FFF41D72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96605" y="3280990"/>
              <a:ext cx="411843" cy="411843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8DB913-246C-B913-F2ED-093294B02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32782" y="32133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AA7A26-1ACC-0317-C1CC-DD22C4A458F0}"/>
                </a:ext>
              </a:extLst>
            </p:cNvPr>
            <p:cNvSpPr txBox="1"/>
            <p:nvPr/>
          </p:nvSpPr>
          <p:spPr>
            <a:xfrm>
              <a:off x="10196483" y="34035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6A691D4-2CEB-9E12-A528-BD315B85EB18}"/>
                </a:ext>
              </a:extLst>
            </p:cNvPr>
            <p:cNvCxnSpPr>
              <a:cxnSpLocks/>
              <a:stCxn id="48" idx="2"/>
              <a:endCxn id="73" idx="0"/>
            </p:cNvCxnSpPr>
            <p:nvPr/>
          </p:nvCxnSpPr>
          <p:spPr>
            <a:xfrm>
              <a:off x="8355867" y="2709200"/>
              <a:ext cx="1" cy="1075819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BE66CED-A669-4065-8813-676801ACC46E}"/>
                </a:ext>
              </a:extLst>
            </p:cNvPr>
            <p:cNvSpPr txBox="1"/>
            <p:nvPr/>
          </p:nvSpPr>
          <p:spPr>
            <a:xfrm>
              <a:off x="8380927" y="3007566"/>
              <a:ext cx="140668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7030A0"/>
                  </a:solidFill>
                  <a:latin typeface="Segoe UI"/>
                </a:rPr>
                <a:t>IPSec/VXLAN + BGP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9F5FF4-2830-F608-F426-32A657222050}"/>
                </a:ext>
              </a:extLst>
            </p:cNvPr>
            <p:cNvCxnSpPr>
              <a:cxnSpLocks/>
              <a:stCxn id="40" idx="3"/>
              <a:endCxn id="73" idx="1"/>
            </p:cNvCxnSpPr>
            <p:nvPr/>
          </p:nvCxnSpPr>
          <p:spPr>
            <a:xfrm>
              <a:off x="7615935" y="3987421"/>
              <a:ext cx="533958" cy="35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B443C2-9136-5190-5AAD-31AC599DC778}"/>
                </a:ext>
              </a:extLst>
            </p:cNvPr>
            <p:cNvSpPr txBox="1"/>
            <p:nvPr/>
          </p:nvSpPr>
          <p:spPr>
            <a:xfrm>
              <a:off x="7684689" y="3753308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79C017A-31ED-8BF2-B045-AC394BBCCE86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6666479" y="3979118"/>
              <a:ext cx="553167" cy="291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1128F3-37DF-D20B-AB41-C46AF69338A2}"/>
                </a:ext>
              </a:extLst>
            </p:cNvPr>
            <p:cNvSpPr txBox="1"/>
            <p:nvPr/>
          </p:nvSpPr>
          <p:spPr>
            <a:xfrm>
              <a:off x="6754442" y="3741432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3B919B-FCB1-D618-8B50-6655D82EE053}"/>
                </a:ext>
              </a:extLst>
            </p:cNvPr>
            <p:cNvCxnSpPr>
              <a:cxnSpLocks/>
              <a:stCxn id="13" idx="3"/>
              <a:endCxn id="43" idx="1"/>
            </p:cNvCxnSpPr>
            <p:nvPr/>
          </p:nvCxnSpPr>
          <p:spPr>
            <a:xfrm>
              <a:off x="6642812" y="2117354"/>
              <a:ext cx="56128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3EBE290-D9BA-FE13-C829-8B18AF604994}"/>
                </a:ext>
              </a:extLst>
            </p:cNvPr>
            <p:cNvSpPr txBox="1"/>
            <p:nvPr/>
          </p:nvSpPr>
          <p:spPr>
            <a:xfrm>
              <a:off x="6717477" y="1873253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C42C020-B086-8DAC-922A-C6401E047A24}"/>
                </a:ext>
              </a:extLst>
            </p:cNvPr>
            <p:cNvCxnSpPr>
              <a:cxnSpLocks/>
              <a:stCxn id="43" idx="3"/>
              <a:endCxn id="71" idx="1"/>
            </p:cNvCxnSpPr>
            <p:nvPr/>
          </p:nvCxnSpPr>
          <p:spPr>
            <a:xfrm>
              <a:off x="7615935" y="2117354"/>
              <a:ext cx="540189" cy="35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C5ADD2B-695A-5AA1-A8F0-578709FD153F}"/>
                </a:ext>
              </a:extLst>
            </p:cNvPr>
            <p:cNvSpPr txBox="1"/>
            <p:nvPr/>
          </p:nvSpPr>
          <p:spPr>
            <a:xfrm>
              <a:off x="7682746" y="1884980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</p:txBody>
        </p:sp>
        <p:pic>
          <p:nvPicPr>
            <p:cNvPr id="6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E37E5464-EDDD-8960-49B3-080A4397F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54890" y="3776108"/>
              <a:ext cx="411949" cy="41194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C65E8F0-861F-B74D-09D3-AB2A8751CA4B}"/>
                </a:ext>
              </a:extLst>
            </p:cNvPr>
            <p:cNvSpPr txBox="1"/>
            <p:nvPr/>
          </p:nvSpPr>
          <p:spPr>
            <a:xfrm>
              <a:off x="10372733" y="42374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BE0E019-F69A-88EE-6404-653858E34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2819" y="2234828"/>
              <a:ext cx="3721339" cy="3203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DBAC01-56E4-27D5-6A09-FB22E0D79A49}"/>
                </a:ext>
              </a:extLst>
            </p:cNvPr>
            <p:cNvSpPr txBox="1"/>
            <p:nvPr/>
          </p:nvSpPr>
          <p:spPr>
            <a:xfrm>
              <a:off x="5238267" y="2341775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cxnSp>
          <p:nvCxnSpPr>
            <p:cNvPr id="68" name="Straight Arrow Connector 54">
              <a:extLst>
                <a:ext uri="{FF2B5EF4-FFF2-40B4-BE49-F238E27FC236}">
                  <a16:creationId xmlns:a16="http://schemas.microsoft.com/office/drawing/2014/main" id="{A2D0D82B-4110-4E4C-B674-39488ECAB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826070"/>
              <a:ext cx="2562098" cy="2167040"/>
            </a:xfrm>
            <a:prstGeom prst="bentConnector3">
              <a:avLst>
                <a:gd name="adj1" fmla="val -76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4ACDC1C-4FEF-E77A-DDC1-6F19CD5203DC}"/>
                </a:ext>
              </a:extLst>
            </p:cNvPr>
            <p:cNvSpPr txBox="1"/>
            <p:nvPr/>
          </p:nvSpPr>
          <p:spPr>
            <a:xfrm>
              <a:off x="4958435" y="3371263"/>
              <a:ext cx="120035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Azure VMware Solution prefixes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B9DA764-4F6C-E991-7228-18B6F61BD338}"/>
                </a:ext>
              </a:extLst>
            </p:cNvPr>
            <p:cNvSpPr txBox="1"/>
            <p:nvPr/>
          </p:nvSpPr>
          <p:spPr>
            <a:xfrm>
              <a:off x="7561658" y="2242808"/>
              <a:ext cx="6487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0.0.0.0/0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377D193-613A-4478-3F2A-5A82A2B7F20C}"/>
              </a:ext>
            </a:extLst>
          </p:cNvPr>
          <p:cNvSpPr txBox="1"/>
          <p:nvPr/>
        </p:nvSpPr>
        <p:spPr>
          <a:xfrm>
            <a:off x="-2376" y="6577883"/>
            <a:ext cx="9649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https://learn.microsoft.com/en-us/azure/azure-vmware/media/concepts-network-design/vmware-solution-to-on-premises.png</a:t>
            </a:r>
          </a:p>
        </p:txBody>
      </p:sp>
    </p:spTree>
    <p:extLst>
      <p:ext uri="{BB962C8B-B14F-4D97-AF65-F5344CB8AC3E}">
        <p14:creationId xmlns:p14="http://schemas.microsoft.com/office/powerpoint/2010/main" val="4111060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FACEC2-AACC-3D29-18A7-3C737F758FCE}"/>
              </a:ext>
            </a:extLst>
          </p:cNvPr>
          <p:cNvGrpSpPr/>
          <p:nvPr/>
        </p:nvGrpSpPr>
        <p:grpSpPr>
          <a:xfrm>
            <a:off x="84488" y="81529"/>
            <a:ext cx="11036976" cy="4013905"/>
            <a:chOff x="127018" y="102794"/>
            <a:chExt cx="11036976" cy="4013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9919FB-7311-C596-2598-124AB5A4E4E6}"/>
              </a:ext>
            </a:extLst>
          </p:cNvPr>
          <p:cNvSpPr txBox="1"/>
          <p:nvPr/>
        </p:nvSpPr>
        <p:spPr>
          <a:xfrm>
            <a:off x="0" y="6581001"/>
            <a:ext cx="10327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https://learn.microsoft.com/en-us/azure/azure-vmware/media/concepts/adjacency-overview-drawing-single.png</a:t>
            </a:r>
          </a:p>
        </p:txBody>
      </p:sp>
    </p:spTree>
    <p:extLst>
      <p:ext uri="{BB962C8B-B14F-4D97-AF65-F5344CB8AC3E}">
        <p14:creationId xmlns:p14="http://schemas.microsoft.com/office/powerpoint/2010/main" val="845488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38CD6E-2083-A984-E22C-064D266F4223}"/>
              </a:ext>
            </a:extLst>
          </p:cNvPr>
          <p:cNvGrpSpPr/>
          <p:nvPr/>
        </p:nvGrpSpPr>
        <p:grpSpPr>
          <a:xfrm>
            <a:off x="91576" y="98243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FF72DBB-0414-3CB2-8E61-FD3F8C3890F9}"/>
              </a:ext>
            </a:extLst>
          </p:cNvPr>
          <p:cNvSpPr txBox="1"/>
          <p:nvPr/>
        </p:nvSpPr>
        <p:spPr>
          <a:xfrm>
            <a:off x="0" y="6579426"/>
            <a:ext cx="9035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https://learn.microsoft.com/en-us/azure/azure-vmware/media/concepts/adjacency-overview-drawing-double.png</a:t>
            </a:r>
          </a:p>
        </p:txBody>
      </p:sp>
    </p:spTree>
    <p:extLst>
      <p:ext uri="{BB962C8B-B14F-4D97-AF65-F5344CB8AC3E}">
        <p14:creationId xmlns:p14="http://schemas.microsoft.com/office/powerpoint/2010/main" val="589348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5" name="Group 2124">
            <a:extLst>
              <a:ext uri="{FF2B5EF4-FFF2-40B4-BE49-F238E27FC236}">
                <a16:creationId xmlns:a16="http://schemas.microsoft.com/office/drawing/2014/main" id="{47B6FC09-28FA-1756-2F4A-8A43BEED0BA3}"/>
              </a:ext>
            </a:extLst>
          </p:cNvPr>
          <p:cNvGrpSpPr/>
          <p:nvPr/>
        </p:nvGrpSpPr>
        <p:grpSpPr>
          <a:xfrm>
            <a:off x="133057" y="92785"/>
            <a:ext cx="10345060" cy="5010697"/>
            <a:chOff x="296090" y="121138"/>
            <a:chExt cx="10345060" cy="501069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41384" y="121138"/>
              <a:ext cx="6499766" cy="50106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537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4737207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2887066" y="2059389"/>
              <a:ext cx="1438114" cy="521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183998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6865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235900" y="928112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41549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730" y="88545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868731" y="927032"/>
              <a:ext cx="237210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1692" y="828568"/>
              <a:ext cx="2737304" cy="415491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884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296090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1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884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359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236789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175556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072343" y="2239236"/>
              <a:ext cx="11926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Connector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725818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089229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8B6FA-F723-5266-2B69-6A486D547F09}"/>
                </a:ext>
              </a:extLst>
            </p:cNvPr>
            <p:cNvSpPr txBox="1"/>
            <p:nvPr/>
          </p:nvSpPr>
          <p:spPr>
            <a:xfrm>
              <a:off x="2056509" y="15859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D1880C4-98DE-4F15-96E0-C074D2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8499" y="1840318"/>
              <a:ext cx="448567" cy="448567"/>
            </a:xfrm>
            <a:prstGeom prst="rect">
              <a:avLst/>
            </a:prstGeom>
          </p:spPr>
        </p:pic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1900717" y="1976654"/>
              <a:ext cx="698561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2130966"/>
              <a:ext cx="660230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8" name="Virtual Data Center" descr="Virtual Data Center">
              <a:extLst>
                <a:ext uri="{FF2B5EF4-FFF2-40B4-BE49-F238E27FC236}">
                  <a16:creationId xmlns:a16="http://schemas.microsoft.com/office/drawing/2014/main" id="{3AD21FF1-40DF-4366-04CE-A7E37FFD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8276" y="884484"/>
              <a:ext cx="457550" cy="45755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9DD648-2D7A-E6C4-55F1-1EFFCD97F9CD}"/>
                </a:ext>
              </a:extLst>
            </p:cNvPr>
            <p:cNvSpPr txBox="1"/>
            <p:nvPr/>
          </p:nvSpPr>
          <p:spPr>
            <a:xfrm>
              <a:off x="415434" y="4475411"/>
              <a:ext cx="6175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DE9A33A-DDA4-3737-BB68-27EDDB5B415A}"/>
                </a:ext>
              </a:extLst>
            </p:cNvPr>
            <p:cNvGrpSpPr/>
            <p:nvPr/>
          </p:nvGrpSpPr>
          <p:grpSpPr>
            <a:xfrm>
              <a:off x="404555" y="3913184"/>
              <a:ext cx="546062" cy="529251"/>
              <a:chOff x="6382955" y="2755144"/>
              <a:chExt cx="546062" cy="529251"/>
            </a:xfrm>
          </p:grpSpPr>
          <p:pic>
            <p:nvPicPr>
              <p:cNvPr id="5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BBD5FA3-EC90-500E-EDF6-105D97BF4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1" name="Graphic 50" descr="Medal with solid fill">
                <a:extLst>
                  <a:ext uri="{FF2B5EF4-FFF2-40B4-BE49-F238E27FC236}">
                    <a16:creationId xmlns:a16="http://schemas.microsoft.com/office/drawing/2014/main" id="{D7303269-FA55-82A6-4AAA-5CFDF2F20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981F9B9-DDDE-9F3A-97CA-E5E5D3677C15}"/>
                </a:ext>
              </a:extLst>
            </p:cNvPr>
            <p:cNvSpPr txBox="1"/>
            <p:nvPr/>
          </p:nvSpPr>
          <p:spPr>
            <a:xfrm>
              <a:off x="1355080" y="4451531"/>
              <a:ext cx="6353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Silver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1B8B11D-00B2-8351-EDC6-632DB9831BAC}"/>
                </a:ext>
              </a:extLst>
            </p:cNvPr>
            <p:cNvGrpSpPr/>
            <p:nvPr/>
          </p:nvGrpSpPr>
          <p:grpSpPr>
            <a:xfrm>
              <a:off x="1333513" y="3913637"/>
              <a:ext cx="543086" cy="512171"/>
              <a:chOff x="7281403" y="2775156"/>
              <a:chExt cx="543086" cy="512171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C05CD90-3207-57DD-F5BB-415276247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5" name="Graphic 54" descr="Medal with solid fill">
                <a:extLst>
                  <a:ext uri="{FF2B5EF4-FFF2-40B4-BE49-F238E27FC236}">
                    <a16:creationId xmlns:a16="http://schemas.microsoft.com/office/drawing/2014/main" id="{13EEC1E5-C66D-9BD8-BFF0-25DEA8102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C2C2CF56-2292-E486-B1C5-35E3F5167923}"/>
                </a:ext>
              </a:extLst>
            </p:cNvPr>
            <p:cNvSpPr txBox="1"/>
            <p:nvPr/>
          </p:nvSpPr>
          <p:spPr>
            <a:xfrm>
              <a:off x="2200150" y="4471576"/>
              <a:ext cx="7071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Bronze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050" name="Group 2049">
              <a:extLst>
                <a:ext uri="{FF2B5EF4-FFF2-40B4-BE49-F238E27FC236}">
                  <a16:creationId xmlns:a16="http://schemas.microsoft.com/office/drawing/2014/main" id="{5DD49346-A1DF-C49E-C664-84675265AF56}"/>
                </a:ext>
              </a:extLst>
            </p:cNvPr>
            <p:cNvGrpSpPr/>
            <p:nvPr/>
          </p:nvGrpSpPr>
          <p:grpSpPr>
            <a:xfrm>
              <a:off x="2217033" y="3919039"/>
              <a:ext cx="543087" cy="537894"/>
              <a:chOff x="9435923" y="3630075"/>
              <a:chExt cx="543087" cy="537894"/>
            </a:xfrm>
          </p:grpSpPr>
          <p:pic>
            <p:nvPicPr>
              <p:cNvPr id="20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2319C7F-9A02-CCC8-683B-D2D9E4625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52" name="Graphic 2051" descr="Medal with solid fill">
                <a:extLst>
                  <a:ext uri="{FF2B5EF4-FFF2-40B4-BE49-F238E27FC236}">
                    <a16:creationId xmlns:a16="http://schemas.microsoft.com/office/drawing/2014/main" id="{06954A83-1710-D5DE-A4BB-E236DE30E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056851B0-BEAF-C5A6-2C55-2262AA634AC6}"/>
                </a:ext>
              </a:extLst>
            </p:cNvPr>
            <p:cNvSpPr txBox="1"/>
            <p:nvPr/>
          </p:nvSpPr>
          <p:spPr>
            <a:xfrm>
              <a:off x="4487709" y="3031902"/>
              <a:ext cx="185392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 Migration with Layer 2 Network Extension</a:t>
              </a: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D71DADA3-5586-FF2E-194F-13AED82B6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8276" y="3810594"/>
              <a:ext cx="2606477" cy="1086570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56" name="Connector: Elbow 61">
              <a:extLst>
                <a:ext uri="{FF2B5EF4-FFF2-40B4-BE49-F238E27FC236}">
                  <a16:creationId xmlns:a16="http://schemas.microsoft.com/office/drawing/2014/main" id="{495AB082-2909-DAE6-EB25-F52C8B4E4BA3}"/>
                </a:ext>
              </a:extLst>
            </p:cNvPr>
            <p:cNvCxnSpPr>
              <a:cxnSpLocks/>
              <a:stCxn id="2055" idx="3"/>
            </p:cNvCxnSpPr>
            <p:nvPr/>
          </p:nvCxnSpPr>
          <p:spPr>
            <a:xfrm flipV="1">
              <a:off x="2964753" y="2940485"/>
              <a:ext cx="253751" cy="141339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319C11D1-C54F-A27F-0325-617ACC6B3084}"/>
                </a:ext>
              </a:extLst>
            </p:cNvPr>
            <p:cNvCxnSpPr>
              <a:cxnSpLocks/>
            </p:cNvCxnSpPr>
            <p:nvPr/>
          </p:nvCxnSpPr>
          <p:spPr>
            <a:xfrm>
              <a:off x="3218504" y="2940485"/>
              <a:ext cx="4266514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Connector: Elbow 61">
              <a:extLst>
                <a:ext uri="{FF2B5EF4-FFF2-40B4-BE49-F238E27FC236}">
                  <a16:creationId xmlns:a16="http://schemas.microsoft.com/office/drawing/2014/main" id="{0D16A3D7-32B7-B78B-6670-E9E7B1B1847F}"/>
                </a:ext>
              </a:extLst>
            </p:cNvPr>
            <p:cNvCxnSpPr>
              <a:cxnSpLocks/>
              <a:endCxn id="2123" idx="1"/>
            </p:cNvCxnSpPr>
            <p:nvPr/>
          </p:nvCxnSpPr>
          <p:spPr>
            <a:xfrm>
              <a:off x="7485018" y="2940065"/>
              <a:ext cx="265712" cy="14111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0" name="TextBox 2099">
              <a:extLst>
                <a:ext uri="{FF2B5EF4-FFF2-40B4-BE49-F238E27FC236}">
                  <a16:creationId xmlns:a16="http://schemas.microsoft.com/office/drawing/2014/main" id="{DD1FB0FE-87C9-D468-3D8D-56456A2D836A}"/>
                </a:ext>
              </a:extLst>
            </p:cNvPr>
            <p:cNvSpPr txBox="1"/>
            <p:nvPr/>
          </p:nvSpPr>
          <p:spPr>
            <a:xfrm>
              <a:off x="7807888" y="4472728"/>
              <a:ext cx="6175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04" name="Group 2103">
              <a:extLst>
                <a:ext uri="{FF2B5EF4-FFF2-40B4-BE49-F238E27FC236}">
                  <a16:creationId xmlns:a16="http://schemas.microsoft.com/office/drawing/2014/main" id="{A84D0227-8544-68A4-1071-0CCE58DB21CB}"/>
                </a:ext>
              </a:extLst>
            </p:cNvPr>
            <p:cNvGrpSpPr/>
            <p:nvPr/>
          </p:nvGrpSpPr>
          <p:grpSpPr>
            <a:xfrm>
              <a:off x="7797009" y="3910501"/>
              <a:ext cx="546062" cy="529251"/>
              <a:chOff x="6382955" y="2755144"/>
              <a:chExt cx="546062" cy="529251"/>
            </a:xfrm>
          </p:grpSpPr>
          <p:pic>
            <p:nvPicPr>
              <p:cNvPr id="210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0F4AD14-E364-9FEE-6001-3F9A5B6B9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0" name="Graphic 2109" descr="Medal with solid fill">
                <a:extLst>
                  <a:ext uri="{FF2B5EF4-FFF2-40B4-BE49-F238E27FC236}">
                    <a16:creationId xmlns:a16="http://schemas.microsoft.com/office/drawing/2014/main" id="{716D348F-5974-C101-0E2D-20AA75A57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B84EA97C-BD7D-3093-D8C5-8BF9AC4F0CD5}"/>
                </a:ext>
              </a:extLst>
            </p:cNvPr>
            <p:cNvSpPr txBox="1"/>
            <p:nvPr/>
          </p:nvSpPr>
          <p:spPr>
            <a:xfrm>
              <a:off x="8747534" y="4448848"/>
              <a:ext cx="6353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Silver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13" name="Group 2112">
              <a:extLst>
                <a:ext uri="{FF2B5EF4-FFF2-40B4-BE49-F238E27FC236}">
                  <a16:creationId xmlns:a16="http://schemas.microsoft.com/office/drawing/2014/main" id="{EED153F9-E24B-DD12-D74A-EB611449A5ED}"/>
                </a:ext>
              </a:extLst>
            </p:cNvPr>
            <p:cNvGrpSpPr/>
            <p:nvPr/>
          </p:nvGrpSpPr>
          <p:grpSpPr>
            <a:xfrm>
              <a:off x="8725967" y="3910954"/>
              <a:ext cx="543086" cy="512171"/>
              <a:chOff x="7281403" y="2775156"/>
              <a:chExt cx="543086" cy="512171"/>
            </a:xfrm>
          </p:grpSpPr>
          <p:pic>
            <p:nvPicPr>
              <p:cNvPr id="21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47738FB-C6BC-A8B1-B5A4-CF37ED36B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5" name="Graphic 2114" descr="Medal with solid fill">
                <a:extLst>
                  <a:ext uri="{FF2B5EF4-FFF2-40B4-BE49-F238E27FC236}">
                    <a16:creationId xmlns:a16="http://schemas.microsoft.com/office/drawing/2014/main" id="{90B44C40-40F5-C702-497A-39FBD1F6C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16" name="TextBox 2115">
              <a:extLst>
                <a:ext uri="{FF2B5EF4-FFF2-40B4-BE49-F238E27FC236}">
                  <a16:creationId xmlns:a16="http://schemas.microsoft.com/office/drawing/2014/main" id="{3266921D-5E3D-79AB-A0BB-3745B18E2739}"/>
                </a:ext>
              </a:extLst>
            </p:cNvPr>
            <p:cNvSpPr txBox="1"/>
            <p:nvPr/>
          </p:nvSpPr>
          <p:spPr>
            <a:xfrm>
              <a:off x="9592604" y="4468893"/>
              <a:ext cx="7071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Bronze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17" name="Group 2116">
              <a:extLst>
                <a:ext uri="{FF2B5EF4-FFF2-40B4-BE49-F238E27FC236}">
                  <a16:creationId xmlns:a16="http://schemas.microsoft.com/office/drawing/2014/main" id="{2DDA56D1-DE35-33A0-E83E-A5530B176627}"/>
                </a:ext>
              </a:extLst>
            </p:cNvPr>
            <p:cNvGrpSpPr/>
            <p:nvPr/>
          </p:nvGrpSpPr>
          <p:grpSpPr>
            <a:xfrm>
              <a:off x="9609487" y="3916356"/>
              <a:ext cx="543087" cy="537894"/>
              <a:chOff x="9435923" y="3630075"/>
              <a:chExt cx="543087" cy="537894"/>
            </a:xfrm>
          </p:grpSpPr>
          <p:pic>
            <p:nvPicPr>
              <p:cNvPr id="211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381EDA5-EC90-02FE-A8A3-0DC6F852F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9" name="Graphic 2118" descr="Medal with solid fill">
                <a:extLst>
                  <a:ext uri="{FF2B5EF4-FFF2-40B4-BE49-F238E27FC236}">
                    <a16:creationId xmlns:a16="http://schemas.microsoft.com/office/drawing/2014/main" id="{256DA992-CE98-0FBA-B39B-5CB31EA8F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23" name="Rectangle 2122">
              <a:extLst>
                <a:ext uri="{FF2B5EF4-FFF2-40B4-BE49-F238E27FC236}">
                  <a16:creationId xmlns:a16="http://schemas.microsoft.com/office/drawing/2014/main" id="{28BFE4A7-904F-B650-D322-08C60FA7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50730" y="3807911"/>
              <a:ext cx="2606477" cy="108657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3C24FA8-A296-3CB7-F13C-B107B1D31AAD}"/>
              </a:ext>
            </a:extLst>
          </p:cNvPr>
          <p:cNvSpPr txBox="1"/>
          <p:nvPr/>
        </p:nvSpPr>
        <p:spPr>
          <a:xfrm>
            <a:off x="0" y="6581478"/>
            <a:ext cx="10059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https://learn.microsoft.com/en-us/azure/azure-vmware/media/concepts/vmware-hcx-migration-concepts.png</a:t>
            </a:r>
          </a:p>
        </p:txBody>
      </p:sp>
    </p:spTree>
    <p:extLst>
      <p:ext uri="{BB962C8B-B14F-4D97-AF65-F5344CB8AC3E}">
        <p14:creationId xmlns:p14="http://schemas.microsoft.com/office/powerpoint/2010/main" val="1209269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Private cloud infrastructure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068233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452914-AF5E-4F50-5C9A-648666EABA68}"/>
              </a:ext>
            </a:extLst>
          </p:cNvPr>
          <p:cNvGrpSpPr/>
          <p:nvPr/>
        </p:nvGrpSpPr>
        <p:grpSpPr>
          <a:xfrm>
            <a:off x="379671" y="173873"/>
            <a:ext cx="8388066" cy="5953520"/>
            <a:chOff x="2690480" y="273110"/>
            <a:chExt cx="8388066" cy="595352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747866" y="4374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Monitor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148" y="652927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5074747" y="27311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  <a:stCxn id="89" idx="1"/>
              <a:endCxn id="12" idx="3"/>
            </p:cNvCxnSpPr>
            <p:nvPr/>
          </p:nvCxnSpPr>
          <p:spPr>
            <a:xfrm flipH="1">
              <a:off x="3654833" y="5333581"/>
              <a:ext cx="3178051" cy="2412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3" idx="3"/>
              <a:endCxn id="1030" idx="1"/>
            </p:cNvCxnSpPr>
            <p:nvPr/>
          </p:nvCxnSpPr>
          <p:spPr>
            <a:xfrm>
              <a:off x="3474520" y="3247203"/>
              <a:ext cx="136315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E2A42C-94F6-8925-B672-E747A790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93848" y="652927"/>
              <a:ext cx="741635" cy="71563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A8CED5-7D3F-5BBE-E32A-2C8CB9B9D513}"/>
                </a:ext>
              </a:extLst>
            </p:cNvPr>
            <p:cNvSpPr txBox="1"/>
            <p:nvPr/>
          </p:nvSpPr>
          <p:spPr>
            <a:xfrm>
              <a:off x="2746437" y="47798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Arc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8D13AF-E887-E752-52A1-26A675E97C47}"/>
                </a:ext>
              </a:extLst>
            </p:cNvPr>
            <p:cNvSpPr txBox="1"/>
            <p:nvPr/>
          </p:nvSpPr>
          <p:spPr>
            <a:xfrm>
              <a:off x="2690480" y="255082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Update Manager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38A00B-A5DB-67EF-F8E3-BB7117B7C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90480" y="4999884"/>
              <a:ext cx="964353" cy="715639"/>
            </a:xfrm>
            <a:prstGeom prst="rect">
              <a:avLst/>
            </a:prstGeom>
          </p:spPr>
        </p:pic>
        <p:pic>
          <p:nvPicPr>
            <p:cNvPr id="13" name="Picture 2" descr="Azure update management schedules using PowerShell - vAutomation">
              <a:extLst>
                <a:ext uri="{FF2B5EF4-FFF2-40B4-BE49-F238E27FC236}">
                  <a16:creationId xmlns:a16="http://schemas.microsoft.com/office/drawing/2014/main" id="{AE9BFBBB-DF3D-3C98-E151-9B150E823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881" y="2889383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B7411A45-738C-A0EA-8845-6A6B9F9E0D7F}"/>
                </a:ext>
              </a:extLst>
            </p:cNvPr>
            <p:cNvCxnSpPr>
              <a:cxnSpLocks/>
              <a:stCxn id="1028" idx="2"/>
              <a:endCxn id="1030" idx="0"/>
            </p:cNvCxnSpPr>
            <p:nvPr/>
          </p:nvCxnSpPr>
          <p:spPr>
            <a:xfrm>
              <a:off x="5500968" y="1368566"/>
              <a:ext cx="17226" cy="152081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D6A448-5742-E898-6C00-A977C76D6B79}"/>
                </a:ext>
              </a:extLst>
            </p:cNvPr>
            <p:cNvSpPr txBox="1"/>
            <p:nvPr/>
          </p:nvSpPr>
          <p:spPr>
            <a:xfrm>
              <a:off x="4001505" y="4893332"/>
              <a:ext cx="228222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 Create, Read, Update, Delete and Log Analytics agent Automation</a:t>
              </a:r>
            </a:p>
          </p:txBody>
        </p: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endCxn id="1030" idx="0"/>
            </p:cNvCxnSpPr>
            <p:nvPr/>
          </p:nvCxnSpPr>
          <p:spPr>
            <a:xfrm>
              <a:off x="3441838" y="1286365"/>
              <a:ext cx="2076356" cy="160301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911EEE5-4773-E84A-C80E-00C4CDC2F3C9}"/>
              </a:ext>
            </a:extLst>
          </p:cNvPr>
          <p:cNvSpPr txBox="1"/>
          <p:nvPr/>
        </p:nvSpPr>
        <p:spPr>
          <a:xfrm>
            <a:off x="0" y="6584890"/>
            <a:ext cx="99257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https://learn.microsoft.com/en-us/azure/azure-vmware/media/concepts/integrated-azure-monitoring-architecture.png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849800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Move resources</a:t>
            </a:r>
          </a:p>
        </p:txBody>
      </p:sp>
    </p:spTree>
    <p:extLst>
      <p:ext uri="{BB962C8B-B14F-4D97-AF65-F5344CB8AC3E}">
        <p14:creationId xmlns:p14="http://schemas.microsoft.com/office/powerpoint/2010/main" val="1816760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68EB53-2523-5190-9F46-5EA8DC33828D}"/>
              </a:ext>
            </a:extLst>
          </p:cNvPr>
          <p:cNvGrpSpPr/>
          <p:nvPr/>
        </p:nvGrpSpPr>
        <p:grpSpPr>
          <a:xfrm>
            <a:off x="114488" y="85697"/>
            <a:ext cx="10244911" cy="6170502"/>
            <a:chOff x="518525" y="121138"/>
            <a:chExt cx="10244911" cy="61705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525" y="121138"/>
              <a:ext cx="10244911" cy="37714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74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1179144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190B6-550F-C8B5-F351-4040BB05A50D}"/>
                </a:ext>
              </a:extLst>
            </p:cNvPr>
            <p:cNvSpPr txBox="1"/>
            <p:nvPr/>
          </p:nvSpPr>
          <p:spPr>
            <a:xfrm>
              <a:off x="5286437" y="2367386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  <a:endCxn id="14" idx="1"/>
            </p:cNvCxnSpPr>
            <p:nvPr/>
          </p:nvCxnSpPr>
          <p:spPr>
            <a:xfrm flipV="1">
              <a:off x="6869669" y="2053365"/>
              <a:ext cx="1254829" cy="602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17" idx="3"/>
              <a:endCxn id="26" idx="1"/>
            </p:cNvCxnSpPr>
            <p:nvPr/>
          </p:nvCxnSpPr>
          <p:spPr>
            <a:xfrm>
              <a:off x="3168763" y="2053365"/>
              <a:ext cx="1156417" cy="602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457697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60564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691537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24498" y="828568"/>
              <a:ext cx="2307238" cy="244959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367" y="88437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1428564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1525" y="828569"/>
              <a:ext cx="2307238" cy="24495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Azure VMware Solution Private Cloud">
              <a:extLst>
                <a:ext uri="{FF2B5EF4-FFF2-40B4-BE49-F238E27FC236}">
                  <a16:creationId xmlns:a16="http://schemas.microsoft.com/office/drawing/2014/main" id="{43FE7478-2CBE-25BE-B08C-402A1587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394" y="884376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986380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89247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9EBE3-75D9-66B4-09FF-AB73935F9527}"/>
                </a:ext>
              </a:extLst>
            </p:cNvPr>
            <p:cNvSpPr txBox="1"/>
            <p:nvPr/>
          </p:nvSpPr>
          <p:spPr>
            <a:xfrm>
              <a:off x="5895817" y="3365805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66B66DB-508C-C753-053C-A2A714BE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5873" y="3314888"/>
              <a:ext cx="448450" cy="4484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B8DC98-F745-46EE-FA2D-805D802D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35893" y="4620604"/>
              <a:ext cx="4665736" cy="16710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42E2ED-B8BF-7799-83BA-36275F923F09}"/>
                </a:ext>
              </a:extLst>
            </p:cNvPr>
            <p:cNvSpPr txBox="1"/>
            <p:nvPr/>
          </p:nvSpPr>
          <p:spPr>
            <a:xfrm>
              <a:off x="2802784" y="4719042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73D75-E17F-28DE-1EB6-C199E277B94B}"/>
                </a:ext>
              </a:extLst>
            </p:cNvPr>
            <p:cNvSpPr txBox="1"/>
            <p:nvPr/>
          </p:nvSpPr>
          <p:spPr>
            <a:xfrm>
              <a:off x="5753075" y="4779159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45" name="Graphic 4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73E7776-009A-59F4-5FF9-F8A89D2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0363" y="4723308"/>
              <a:ext cx="448450" cy="448450"/>
            </a:xfrm>
            <a:prstGeom prst="rect">
              <a:avLst/>
            </a:prstGeom>
          </p:spPr>
        </p:pic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51B5FEC6-2EF8-A08F-69A9-D61EF48B991D}"/>
                </a:ext>
              </a:extLst>
            </p:cNvPr>
            <p:cNvCxnSpPr>
              <a:cxnSpLocks/>
              <a:stCxn id="45" idx="0"/>
              <a:endCxn id="39" idx="2"/>
            </p:cNvCxnSpPr>
            <p:nvPr/>
          </p:nvCxnSpPr>
          <p:spPr>
            <a:xfrm flipV="1">
              <a:off x="5494588" y="3763338"/>
              <a:ext cx="5510" cy="959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3B82B4-508B-9100-F72E-3FC35FE4F6A4}"/>
                </a:ext>
              </a:extLst>
            </p:cNvPr>
            <p:cNvSpPr txBox="1"/>
            <p:nvPr/>
          </p:nvSpPr>
          <p:spPr>
            <a:xfrm>
              <a:off x="6074242" y="4130804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48" name="グラフィックス 37" descr="Azure ExpressRoute">
              <a:extLst>
                <a:ext uri="{FF2B5EF4-FFF2-40B4-BE49-F238E27FC236}">
                  <a16:creationId xmlns:a16="http://schemas.microsoft.com/office/drawing/2014/main" id="{FC7404D7-E03A-9A08-09D6-66CC387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0" y="4006833"/>
              <a:ext cx="411843" cy="411843"/>
            </a:xfrm>
            <a:prstGeom prst="rect">
              <a:avLst/>
            </a:prstGeom>
          </p:spPr>
        </p:pic>
        <p:pic>
          <p:nvPicPr>
            <p:cNvPr id="49" name="Picture 48" descr="VMware vSphere">
              <a:extLst>
                <a:ext uri="{FF2B5EF4-FFF2-40B4-BE49-F238E27FC236}">
                  <a16:creationId xmlns:a16="http://schemas.microsoft.com/office/drawing/2014/main" id="{23BD025A-6C00-DA11-4106-AEC95F2D4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4751" y="5320815"/>
              <a:ext cx="539563" cy="38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0E42430-5C54-4DE1-0F07-383A1A33A4FE}"/>
                </a:ext>
              </a:extLst>
            </p:cNvPr>
            <p:cNvSpPr txBox="1"/>
            <p:nvPr/>
          </p:nvSpPr>
          <p:spPr>
            <a:xfrm>
              <a:off x="5409204" y="5753048"/>
              <a:ext cx="592958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C636B1-7D50-8DD2-C25A-302EDF73E6B9}"/>
                </a:ext>
              </a:extLst>
            </p:cNvPr>
            <p:cNvSpPr txBox="1"/>
            <p:nvPr/>
          </p:nvSpPr>
          <p:spPr>
            <a:xfrm>
              <a:off x="4408258" y="5755459"/>
              <a:ext cx="66507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EE6190-EDEC-CDB7-103E-C2FBE2899839}"/>
                </a:ext>
              </a:extLst>
            </p:cNvPr>
            <p:cNvSpPr txBox="1"/>
            <p:nvPr/>
          </p:nvSpPr>
          <p:spPr>
            <a:xfrm>
              <a:off x="3564791" y="5759296"/>
              <a:ext cx="47917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68DD00-6A0E-0080-AA6A-CAE172854D68}"/>
                </a:ext>
              </a:extLst>
            </p:cNvPr>
            <p:cNvSpPr txBox="1"/>
            <p:nvPr/>
          </p:nvSpPr>
          <p:spPr>
            <a:xfrm>
              <a:off x="2479432" y="5755459"/>
              <a:ext cx="685907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4" name="Server" descr="Server">
              <a:extLst>
                <a:ext uri="{FF2B5EF4-FFF2-40B4-BE49-F238E27FC236}">
                  <a16:creationId xmlns:a16="http://schemas.microsoft.com/office/drawing/2014/main" id="{58177596-215E-1E6F-D630-E80DB027C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46655" y="5251385"/>
              <a:ext cx="457431" cy="457431"/>
            </a:xfrm>
            <a:prstGeom prst="rect">
              <a:avLst/>
            </a:prstGeom>
          </p:spPr>
        </p:pic>
        <p:grpSp>
          <p:nvGrpSpPr>
            <p:cNvPr id="55" name="virtual network 1" descr="virtual network, Azure portal">
              <a:extLst>
                <a:ext uri="{FF2B5EF4-FFF2-40B4-BE49-F238E27FC236}">
                  <a16:creationId xmlns:a16="http://schemas.microsoft.com/office/drawing/2014/main" id="{65EE1FF9-4B20-FFE2-4E09-9FDB7F30E2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37784" y="5350552"/>
              <a:ext cx="328526" cy="328527"/>
              <a:chOff x="5201" y="1382"/>
              <a:chExt cx="207" cy="207"/>
            </a:xfrm>
          </p:grpSpPr>
          <p:sp>
            <p:nvSpPr>
              <p:cNvPr id="56" name="AutoShape 129">
                <a:extLst>
                  <a:ext uri="{FF2B5EF4-FFF2-40B4-BE49-F238E27FC236}">
                    <a16:creationId xmlns:a16="http://schemas.microsoft.com/office/drawing/2014/main" id="{404096BB-1EF4-0D8B-867D-4AD6ADEE7E9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7" name="Freeform 131">
                <a:extLst>
                  <a:ext uri="{FF2B5EF4-FFF2-40B4-BE49-F238E27FC236}">
                    <a16:creationId xmlns:a16="http://schemas.microsoft.com/office/drawing/2014/main" id="{A2CAAD2E-F1CB-0257-A83A-F485FD156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8" name="Freeform 132">
                <a:extLst>
                  <a:ext uri="{FF2B5EF4-FFF2-40B4-BE49-F238E27FC236}">
                    <a16:creationId xmlns:a16="http://schemas.microsoft.com/office/drawing/2014/main" id="{B1B283FD-9285-A1FA-C8B6-A340685FE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9" name="Freeform 133">
                <a:extLst>
                  <a:ext uri="{FF2B5EF4-FFF2-40B4-BE49-F238E27FC236}">
                    <a16:creationId xmlns:a16="http://schemas.microsoft.com/office/drawing/2014/main" id="{29077B24-69CE-5E47-DD7A-3C1E9F935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0" name="Freeform 134">
                <a:extLst>
                  <a:ext uri="{FF2B5EF4-FFF2-40B4-BE49-F238E27FC236}">
                    <a16:creationId xmlns:a16="http://schemas.microsoft.com/office/drawing/2014/main" id="{DAE743B5-D957-4807-BE97-2F9302815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1" name="Rectangle 135">
                <a:extLst>
                  <a:ext uri="{FF2B5EF4-FFF2-40B4-BE49-F238E27FC236}">
                    <a16:creationId xmlns:a16="http://schemas.microsoft.com/office/drawing/2014/main" id="{FA0E7BC9-9FF5-1506-2526-BE11F15D6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2" name="Rectangle 136">
                <a:extLst>
                  <a:ext uri="{FF2B5EF4-FFF2-40B4-BE49-F238E27FC236}">
                    <a16:creationId xmlns:a16="http://schemas.microsoft.com/office/drawing/2014/main" id="{21EDF474-70B1-0DCB-ECFA-8BDF5198C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3" name="Rectangle 137">
                <a:extLst>
                  <a:ext uri="{FF2B5EF4-FFF2-40B4-BE49-F238E27FC236}">
                    <a16:creationId xmlns:a16="http://schemas.microsoft.com/office/drawing/2014/main" id="{9667CA4E-B3C7-CE44-21CD-27E3131A6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48" name="Rectangle 138">
                <a:extLst>
                  <a:ext uri="{FF2B5EF4-FFF2-40B4-BE49-F238E27FC236}">
                    <a16:creationId xmlns:a16="http://schemas.microsoft.com/office/drawing/2014/main" id="{ACB62654-5D35-CD71-2F64-8A922A1EB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49" name="Rectangle 139">
                <a:extLst>
                  <a:ext uri="{FF2B5EF4-FFF2-40B4-BE49-F238E27FC236}">
                    <a16:creationId xmlns:a16="http://schemas.microsoft.com/office/drawing/2014/main" id="{35DD12CF-7AB7-1733-3958-33A83E5CA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1" name="Rectangle 140">
                <a:extLst>
                  <a:ext uri="{FF2B5EF4-FFF2-40B4-BE49-F238E27FC236}">
                    <a16:creationId xmlns:a16="http://schemas.microsoft.com/office/drawing/2014/main" id="{96CE9B1D-DB31-F5BC-E0B2-1BD772988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2" name="Rectangle 141">
                <a:extLst>
                  <a:ext uri="{FF2B5EF4-FFF2-40B4-BE49-F238E27FC236}">
                    <a16:creationId xmlns:a16="http://schemas.microsoft.com/office/drawing/2014/main" id="{FE4685F8-868B-BAEF-E26B-718F7BB11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3" name="Rectangle 142">
                <a:extLst>
                  <a:ext uri="{FF2B5EF4-FFF2-40B4-BE49-F238E27FC236}">
                    <a16:creationId xmlns:a16="http://schemas.microsoft.com/office/drawing/2014/main" id="{BC246E63-BAB4-AF64-2A5F-97ADB9561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4" name="Rectangle 143">
                <a:extLst>
                  <a:ext uri="{FF2B5EF4-FFF2-40B4-BE49-F238E27FC236}">
                    <a16:creationId xmlns:a16="http://schemas.microsoft.com/office/drawing/2014/main" id="{3C23458C-5AD4-258C-BD0D-936BDF402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5" name="Rectangle 144">
                <a:extLst>
                  <a:ext uri="{FF2B5EF4-FFF2-40B4-BE49-F238E27FC236}">
                    <a16:creationId xmlns:a16="http://schemas.microsoft.com/office/drawing/2014/main" id="{44874A8E-CE00-A9F5-9992-2A0B8F66A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6" name="Rectangle 145">
                <a:extLst>
                  <a:ext uri="{FF2B5EF4-FFF2-40B4-BE49-F238E27FC236}">
                    <a16:creationId xmlns:a16="http://schemas.microsoft.com/office/drawing/2014/main" id="{C17CBC00-D263-B61C-3E19-EE0F8FD9C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7" name="Rectangle 146">
                <a:extLst>
                  <a:ext uri="{FF2B5EF4-FFF2-40B4-BE49-F238E27FC236}">
                    <a16:creationId xmlns:a16="http://schemas.microsoft.com/office/drawing/2014/main" id="{438F5C24-D493-EECC-65E4-0C5BBFC19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8" name="Rectangle 147">
                <a:extLst>
                  <a:ext uri="{FF2B5EF4-FFF2-40B4-BE49-F238E27FC236}">
                    <a16:creationId xmlns:a16="http://schemas.microsoft.com/office/drawing/2014/main" id="{E2D35EDC-EE2E-6B54-6E13-9C1B14E4E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9" name="Rectangle 148">
                <a:extLst>
                  <a:ext uri="{FF2B5EF4-FFF2-40B4-BE49-F238E27FC236}">
                    <a16:creationId xmlns:a16="http://schemas.microsoft.com/office/drawing/2014/main" id="{1443617E-83DA-42B6-5AA7-3E46AECA5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60" name="Rectangle 149">
                <a:extLst>
                  <a:ext uri="{FF2B5EF4-FFF2-40B4-BE49-F238E27FC236}">
                    <a16:creationId xmlns:a16="http://schemas.microsoft.com/office/drawing/2014/main" id="{9EC7895F-523C-12DD-B313-B1F450AFB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2061" name="storage 1" descr="storage">
              <a:extLst>
                <a:ext uri="{FF2B5EF4-FFF2-40B4-BE49-F238E27FC236}">
                  <a16:creationId xmlns:a16="http://schemas.microsoft.com/office/drawing/2014/main" id="{40C91ED8-24AC-059F-1C9D-5C4956FB1EBF}"/>
                </a:ext>
              </a:extLst>
            </p:cNvPr>
            <p:cNvGrpSpPr/>
            <p:nvPr/>
          </p:nvGrpSpPr>
          <p:grpSpPr>
            <a:xfrm>
              <a:off x="4558663" y="5350551"/>
              <a:ext cx="311309" cy="338636"/>
              <a:chOff x="4501240" y="2176494"/>
              <a:chExt cx="344605" cy="374856"/>
            </a:xfrm>
          </p:grpSpPr>
          <p:sp>
            <p:nvSpPr>
              <p:cNvPr id="2062" name="Freeform 5">
                <a:extLst>
                  <a:ext uri="{FF2B5EF4-FFF2-40B4-BE49-F238E27FC236}">
                    <a16:creationId xmlns:a16="http://schemas.microsoft.com/office/drawing/2014/main" id="{EFA77F6F-4204-5374-05CD-075EE4410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3" name="Freeform 6">
                <a:extLst>
                  <a:ext uri="{FF2B5EF4-FFF2-40B4-BE49-F238E27FC236}">
                    <a16:creationId xmlns:a16="http://schemas.microsoft.com/office/drawing/2014/main" id="{21DCAAA6-6457-0163-9513-6AEE6A71A9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4" name="Freeform 7">
                <a:extLst>
                  <a:ext uri="{FF2B5EF4-FFF2-40B4-BE49-F238E27FC236}">
                    <a16:creationId xmlns:a16="http://schemas.microsoft.com/office/drawing/2014/main" id="{A9E6ECF4-2C54-FDBC-644F-AC59FBF42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5" name="Freeform 8">
                <a:extLst>
                  <a:ext uri="{FF2B5EF4-FFF2-40B4-BE49-F238E27FC236}">
                    <a16:creationId xmlns:a16="http://schemas.microsoft.com/office/drawing/2014/main" id="{6E0B804A-6299-B91F-4ED7-0545A161D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066" name="Virtual Data Center" descr="Virtual Data Center">
              <a:extLst>
                <a:ext uri="{FF2B5EF4-FFF2-40B4-BE49-F238E27FC236}">
                  <a16:creationId xmlns:a16="http://schemas.microsoft.com/office/drawing/2014/main" id="{153459E9-5FD5-D167-78B6-F223F73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88473" y="4659560"/>
              <a:ext cx="457431" cy="457431"/>
            </a:xfrm>
            <a:prstGeom prst="rect">
              <a:avLst/>
            </a:prstGeom>
          </p:spPr>
        </p:pic>
        <p:cxnSp>
          <p:nvCxnSpPr>
            <p:cNvPr id="2069" name="Connector: Elbow 61">
              <a:extLst>
                <a:ext uri="{FF2B5EF4-FFF2-40B4-BE49-F238E27FC236}">
                  <a16:creationId xmlns:a16="http://schemas.microsoft.com/office/drawing/2014/main" id="{AF26EA66-CD45-95DA-2A9A-61D931182F94}"/>
                </a:ext>
              </a:extLst>
            </p:cNvPr>
            <p:cNvCxnSpPr>
              <a:cxnSpLocks/>
              <a:stCxn id="26" idx="2"/>
              <a:endCxn id="39" idx="0"/>
            </p:cNvCxnSpPr>
            <p:nvPr/>
          </p:nvCxnSpPr>
          <p:spPr>
            <a:xfrm>
              <a:off x="4549464" y="2283672"/>
              <a:ext cx="950634" cy="103121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BB04A816-5919-1555-6918-D73611AFD30F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>
            <a:xfrm flipH="1">
              <a:off x="5500098" y="2283673"/>
              <a:ext cx="1145288" cy="103121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endCxn id="2093" idx="1"/>
            </p:cNvCxnSpPr>
            <p:nvPr/>
          </p:nvCxnSpPr>
          <p:spPr>
            <a:xfrm flipV="1">
              <a:off x="2167926" y="1959056"/>
              <a:ext cx="6878657" cy="445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509" y="175761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16CE1CFB-F1D5-2E6F-5BE7-4C620E274138}"/>
                </a:ext>
              </a:extLst>
            </p:cNvPr>
            <p:cNvSpPr txBox="1"/>
            <p:nvPr/>
          </p:nvSpPr>
          <p:spPr>
            <a:xfrm>
              <a:off x="1571556" y="2183998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2093" name="Picture 2092" descr="VMware HCX - VMware Ports and Protocols">
              <a:extLst>
                <a:ext uri="{FF2B5EF4-FFF2-40B4-BE49-F238E27FC236}">
                  <a16:creationId xmlns:a16="http://schemas.microsoft.com/office/drawing/2014/main" id="{6D39A91B-2744-308C-4934-60F3DAC6EF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583" y="1752639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4" name="TextBox 2093">
              <a:extLst>
                <a:ext uri="{FF2B5EF4-FFF2-40B4-BE49-F238E27FC236}">
                  <a16:creationId xmlns:a16="http://schemas.microsoft.com/office/drawing/2014/main" id="{82AF6281-4D8F-AD6A-B500-943F6671BDC6}"/>
                </a:ext>
              </a:extLst>
            </p:cNvPr>
            <p:cNvSpPr txBox="1"/>
            <p:nvPr/>
          </p:nvSpPr>
          <p:spPr>
            <a:xfrm>
              <a:off x="8842630" y="217723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544527-12C7-C8CE-81F6-AE723D4D5177}"/>
              </a:ext>
            </a:extLst>
          </p:cNvPr>
          <p:cNvSpPr txBox="1"/>
          <p:nvPr/>
        </p:nvSpPr>
        <p:spPr>
          <a:xfrm>
            <a:off x="0" y="6581001"/>
            <a:ext cx="8854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https://learn.microsoft.com/en-us/azure/azure-vmware/media/move-across-regions/move-ea-csp-across-regions-2.png</a:t>
            </a:r>
          </a:p>
        </p:txBody>
      </p:sp>
    </p:spTree>
    <p:extLst>
      <p:ext uri="{BB962C8B-B14F-4D97-AF65-F5344CB8AC3E}">
        <p14:creationId xmlns:p14="http://schemas.microsoft.com/office/powerpoint/2010/main" val="176207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BB11C30-13D7-8E10-6919-FCEFC7D70FE2}"/>
              </a:ext>
            </a:extLst>
          </p:cNvPr>
          <p:cNvGrpSpPr/>
          <p:nvPr/>
        </p:nvGrpSpPr>
        <p:grpSpPr>
          <a:xfrm>
            <a:off x="150711" y="135640"/>
            <a:ext cx="9235270" cy="5140691"/>
            <a:chOff x="788664" y="858654"/>
            <a:chExt cx="9235270" cy="51406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850244" y="2029946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2677748" y="1466940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65574" y="1352693"/>
              <a:ext cx="4289643" cy="43773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92578" y="1424284"/>
              <a:ext cx="412833" cy="41283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A5F30A-6953-7601-35A8-B539FBBED21A}"/>
                </a:ext>
              </a:extLst>
            </p:cNvPr>
            <p:cNvSpPr txBox="1"/>
            <p:nvPr/>
          </p:nvSpPr>
          <p:spPr>
            <a:xfrm>
              <a:off x="4285175" y="249251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EDCBCE-0498-889D-CE3D-50E5E3F05A99}"/>
                </a:ext>
              </a:extLst>
            </p:cNvPr>
            <p:cNvSpPr txBox="1"/>
            <p:nvPr/>
          </p:nvSpPr>
          <p:spPr>
            <a:xfrm>
              <a:off x="3296978" y="249635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A2D3D3-A66A-6407-2C1B-371B084996CF}"/>
                </a:ext>
              </a:extLst>
            </p:cNvPr>
            <p:cNvSpPr txBox="1"/>
            <p:nvPr/>
          </p:nvSpPr>
          <p:spPr>
            <a:xfrm>
              <a:off x="2419727" y="2492516"/>
              <a:ext cx="68608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Dell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D7CDF184-2501-EB40-F5ED-5B960890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957" y="2036017"/>
              <a:ext cx="457550" cy="457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97713F-C057-81C2-59AB-E9651ED44CED}"/>
                </a:ext>
              </a:extLst>
            </p:cNvPr>
            <p:cNvSpPr txBox="1"/>
            <p:nvPr/>
          </p:nvSpPr>
          <p:spPr>
            <a:xfrm>
              <a:off x="2400484" y="354135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6418537" y="20628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59359" y="2204991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7036" y="2361917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355217" y="2586201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8664" y="858654"/>
              <a:ext cx="9235270" cy="51406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61" y="94626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1389331" y="106803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8B6510-4752-58E8-EC84-0D541418E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1960839"/>
              <a:ext cx="4076089" cy="194629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2379652" y="5002155"/>
              <a:ext cx="76623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883" y="4474458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4333163"/>
              <a:ext cx="4076089" cy="12935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" name="Connector: Elbow 61">
              <a:extLst>
                <a:ext uri="{FF2B5EF4-FFF2-40B4-BE49-F238E27FC236}">
                  <a16:creationId xmlns:a16="http://schemas.microsoft.com/office/drawing/2014/main" id="{B4942676-CDE1-E805-A837-893E23BB853A}"/>
                </a:ext>
              </a:extLst>
            </p:cNvPr>
            <p:cNvCxnSpPr>
              <a:cxnSpLocks/>
              <a:stCxn id="38" idx="0"/>
              <a:endCxn id="35" idx="2"/>
            </p:cNvCxnSpPr>
            <p:nvPr/>
          </p:nvCxnSpPr>
          <p:spPr>
            <a:xfrm flipV="1">
              <a:off x="4206111" y="3907134"/>
              <a:ext cx="0" cy="426029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BA5B08-22B4-8DAA-3D2C-72337B325F4A}"/>
                </a:ext>
              </a:extLst>
            </p:cNvPr>
            <p:cNvSpPr txBox="1"/>
            <p:nvPr/>
          </p:nvSpPr>
          <p:spPr>
            <a:xfrm>
              <a:off x="4384543" y="4023592"/>
              <a:ext cx="15789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 Backbone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85D0175-7456-EF66-6F37-BB2A39EA49DB}"/>
                </a:ext>
              </a:extLst>
            </p:cNvPr>
            <p:cNvSpPr txBox="1"/>
            <p:nvPr/>
          </p:nvSpPr>
          <p:spPr>
            <a:xfrm>
              <a:off x="7527036" y="3027444"/>
              <a:ext cx="233174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Cluster-1 needs three AV36, AV36P, or AV52 nodes in a supported Azure region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08CD353D-2482-63E8-B58A-BEB0194538F4}"/>
                </a:ext>
              </a:extLst>
            </p:cNvPr>
            <p:cNvCxnSpPr>
              <a:cxnSpLocks/>
              <a:stCxn id="35" idx="3"/>
              <a:endCxn id="42" idx="1"/>
            </p:cNvCxnSpPr>
            <p:nvPr/>
          </p:nvCxnSpPr>
          <p:spPr>
            <a:xfrm>
              <a:off x="6244155" y="2933987"/>
              <a:ext cx="1282881" cy="347373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910B09-CF95-9E77-9251-E0985D0D5A2E}"/>
                </a:ext>
              </a:extLst>
            </p:cNvPr>
            <p:cNvSpPr txBox="1"/>
            <p:nvPr/>
          </p:nvSpPr>
          <p:spPr>
            <a:xfrm>
              <a:off x="7527036" y="3891921"/>
              <a:ext cx="148934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AV64 can be used for Clusters 2 to 12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7F50CD30-1EAC-FB22-D8BA-2082A34BF489}"/>
                </a:ext>
              </a:extLst>
            </p:cNvPr>
            <p:cNvCxnSpPr>
              <a:cxnSpLocks/>
              <a:stCxn id="38" idx="3"/>
              <a:endCxn id="48" idx="1"/>
            </p:cNvCxnSpPr>
            <p:nvPr/>
          </p:nvCxnSpPr>
          <p:spPr>
            <a:xfrm flipV="1">
              <a:off x="6244155" y="4061198"/>
              <a:ext cx="1282881" cy="918752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C4777C-6322-BCFD-B3A3-4A9D54AB49B1}"/>
                </a:ext>
              </a:extLst>
            </p:cNvPr>
            <p:cNvSpPr txBox="1"/>
            <p:nvPr/>
          </p:nvSpPr>
          <p:spPr>
            <a:xfrm>
              <a:off x="5343131" y="24985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FDDC04-8F10-C4B5-8428-A3B7DF8BF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06145" y="2043108"/>
              <a:ext cx="412833" cy="3965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AA4984-BB62-03C5-E494-E22E75F7D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34940" y="2023514"/>
              <a:ext cx="412833" cy="4326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59B5AD-510D-71D2-250A-7FDE9A14C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9663" y="2046038"/>
              <a:ext cx="412833" cy="398917"/>
            </a:xfrm>
            <a:prstGeom prst="rect">
              <a:avLst/>
            </a:prstGeom>
          </p:spPr>
        </p:pic>
        <p:pic>
          <p:nvPicPr>
            <p:cNvPr id="7" name="Picture 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634FC63-2AF0-497F-CD81-D0AAECF22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660" y="3110027"/>
              <a:ext cx="391996" cy="40409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C27A0-9360-9E70-BC85-F1516E3D7749}"/>
              </a:ext>
            </a:extLst>
          </p:cNvPr>
          <p:cNvSpPr txBox="1"/>
          <p:nvPr/>
        </p:nvSpPr>
        <p:spPr>
          <a:xfrm>
            <a:off x="0" y="6581001"/>
            <a:ext cx="7850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https://learn.microsoft.com/en-us/azure/azure-vmware/media/introduction/av64-mixed-sku-topology.png</a:t>
            </a:r>
          </a:p>
        </p:txBody>
      </p:sp>
    </p:spTree>
    <p:extLst>
      <p:ext uri="{BB962C8B-B14F-4D97-AF65-F5344CB8AC3E}">
        <p14:creationId xmlns:p14="http://schemas.microsoft.com/office/powerpoint/2010/main" val="4269025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7CE4707-611C-3644-C75F-D51A80DE7E37}"/>
              </a:ext>
            </a:extLst>
          </p:cNvPr>
          <p:cNvGrpSpPr/>
          <p:nvPr/>
        </p:nvGrpSpPr>
        <p:grpSpPr>
          <a:xfrm>
            <a:off x="118288" y="84223"/>
            <a:ext cx="10244911" cy="6689553"/>
            <a:chOff x="518525" y="121138"/>
            <a:chExt cx="10244911" cy="66895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525" y="121138"/>
              <a:ext cx="10244911" cy="47664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74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1179144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190B6-550F-C8B5-F351-4040BB05A50D}"/>
                </a:ext>
              </a:extLst>
            </p:cNvPr>
            <p:cNvSpPr txBox="1"/>
            <p:nvPr/>
          </p:nvSpPr>
          <p:spPr>
            <a:xfrm>
              <a:off x="5322873" y="2739974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3598829" y="2059389"/>
              <a:ext cx="726351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669191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72058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691537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39700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367" y="88437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1428564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1525" y="828568"/>
              <a:ext cx="2737304" cy="39700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Azure VMware Solution Private Cloud">
              <a:extLst>
                <a:ext uri="{FF2B5EF4-FFF2-40B4-BE49-F238E27FC236}">
                  <a16:creationId xmlns:a16="http://schemas.microsoft.com/office/drawing/2014/main" id="{43FE7478-2CBE-25BE-B08C-402A1587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394" y="884376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9EBE3-75D9-66B4-09FF-AB73935F9527}"/>
                </a:ext>
              </a:extLst>
            </p:cNvPr>
            <p:cNvSpPr txBox="1"/>
            <p:nvPr/>
          </p:nvSpPr>
          <p:spPr>
            <a:xfrm>
              <a:off x="5895817" y="3365805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66B66DB-508C-C753-053C-A2A714BE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5873" y="3314888"/>
              <a:ext cx="448450" cy="4484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B8DC98-F745-46EE-FA2D-805D802D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78573" y="5485229"/>
              <a:ext cx="1723056" cy="12514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42E2ED-B8BF-7799-83BA-36275F923F09}"/>
                </a:ext>
              </a:extLst>
            </p:cNvPr>
            <p:cNvSpPr txBox="1"/>
            <p:nvPr/>
          </p:nvSpPr>
          <p:spPr>
            <a:xfrm>
              <a:off x="5809646" y="6133583"/>
              <a:ext cx="83574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vSphere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</a:t>
              </a:r>
            </a:p>
            <a:p>
              <a:pPr defTabSz="914093"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73D75-E17F-28DE-1EB6-C199E277B94B}"/>
                </a:ext>
              </a:extLst>
            </p:cNvPr>
            <p:cNvSpPr txBox="1"/>
            <p:nvPr/>
          </p:nvSpPr>
          <p:spPr>
            <a:xfrm>
              <a:off x="5753075" y="5643784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45" name="Graphic 4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73E7776-009A-59F4-5FF9-F8A89D2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0363" y="5587933"/>
              <a:ext cx="448450" cy="448450"/>
            </a:xfrm>
            <a:prstGeom prst="rect">
              <a:avLst/>
            </a:prstGeom>
          </p:spPr>
        </p:pic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51B5FEC6-2EF8-A08F-69A9-D61EF48B991D}"/>
                </a:ext>
              </a:extLst>
            </p:cNvPr>
            <p:cNvCxnSpPr>
              <a:cxnSpLocks/>
              <a:stCxn id="45" idx="0"/>
              <a:endCxn id="39" idx="2"/>
            </p:cNvCxnSpPr>
            <p:nvPr/>
          </p:nvCxnSpPr>
          <p:spPr>
            <a:xfrm flipV="1">
              <a:off x="5494588" y="3763338"/>
              <a:ext cx="5510" cy="182459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3B82B4-508B-9100-F72E-3FC35FE4F6A4}"/>
                </a:ext>
              </a:extLst>
            </p:cNvPr>
            <p:cNvSpPr txBox="1"/>
            <p:nvPr/>
          </p:nvSpPr>
          <p:spPr>
            <a:xfrm>
              <a:off x="6074242" y="5101749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48" name="グラフィックス 37" descr="Azure ExpressRoute">
              <a:extLst>
                <a:ext uri="{FF2B5EF4-FFF2-40B4-BE49-F238E27FC236}">
                  <a16:creationId xmlns:a16="http://schemas.microsoft.com/office/drawing/2014/main" id="{FC7404D7-E03A-9A08-09D6-66CC387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0" y="4977778"/>
              <a:ext cx="411843" cy="411843"/>
            </a:xfrm>
            <a:prstGeom prst="rect">
              <a:avLst/>
            </a:prstGeom>
          </p:spPr>
        </p:pic>
        <p:pic>
          <p:nvPicPr>
            <p:cNvPr id="2066" name="Virtual Data Center" descr="Virtual Data Center">
              <a:extLst>
                <a:ext uri="{FF2B5EF4-FFF2-40B4-BE49-F238E27FC236}">
                  <a16:creationId xmlns:a16="http://schemas.microsoft.com/office/drawing/2014/main" id="{153459E9-5FD5-D167-78B6-F223F73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95335" y="6074101"/>
              <a:ext cx="457431" cy="457431"/>
            </a:xfrm>
            <a:prstGeom prst="rect">
              <a:avLst/>
            </a:prstGeom>
          </p:spPr>
        </p:pic>
        <p:cxnSp>
          <p:nvCxnSpPr>
            <p:cNvPr id="2069" name="Connector: Elbow 61">
              <a:extLst>
                <a:ext uri="{FF2B5EF4-FFF2-40B4-BE49-F238E27FC236}">
                  <a16:creationId xmlns:a16="http://schemas.microsoft.com/office/drawing/2014/main" id="{AF26EA66-CD45-95DA-2A9A-61D931182F94}"/>
                </a:ext>
              </a:extLst>
            </p:cNvPr>
            <p:cNvCxnSpPr>
              <a:cxnSpLocks/>
              <a:stCxn id="26" idx="2"/>
              <a:endCxn id="39" idx="0"/>
            </p:cNvCxnSpPr>
            <p:nvPr/>
          </p:nvCxnSpPr>
          <p:spPr>
            <a:xfrm>
              <a:off x="4549464" y="2283672"/>
              <a:ext cx="950634" cy="103121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BB04A816-5919-1555-6918-D73611AFD30F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>
            <a:xfrm flipH="1">
              <a:off x="5500098" y="2283673"/>
              <a:ext cx="1145288" cy="103121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2460550" y="1976654"/>
              <a:ext cx="6425783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717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855923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234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717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5192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796622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735389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673051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1285651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F702CFD-41B5-B78C-FC03-F52708298DDD}"/>
                </a:ext>
              </a:extLst>
            </p:cNvPr>
            <p:cNvSpPr txBox="1"/>
            <p:nvPr/>
          </p:nvSpPr>
          <p:spPr>
            <a:xfrm>
              <a:off x="1440285" y="3587512"/>
              <a:ext cx="16276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DA8C311-BAE6-AACB-B2EA-43D77FCB61C7}"/>
                </a:ext>
              </a:extLst>
            </p:cNvPr>
            <p:cNvSpPr txBox="1"/>
            <p:nvPr/>
          </p:nvSpPr>
          <p:spPr>
            <a:xfrm>
              <a:off x="1306886" y="450647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DFF21B9-A731-330A-AA12-F31E18ADE664}"/>
                </a:ext>
              </a:extLst>
            </p:cNvPr>
            <p:cNvGrpSpPr/>
            <p:nvPr/>
          </p:nvGrpSpPr>
          <p:grpSpPr>
            <a:xfrm>
              <a:off x="1375659" y="3937872"/>
              <a:ext cx="546062" cy="529251"/>
              <a:chOff x="6382955" y="2755144"/>
              <a:chExt cx="546062" cy="529251"/>
            </a:xfrm>
          </p:grpSpPr>
          <p:pic>
            <p:nvPicPr>
              <p:cNvPr id="20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74471-7A70-9C09-6ECF-3D21008D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76" name="Graphic 2075" descr="Medal with solid fill">
                <a:extLst>
                  <a:ext uri="{FF2B5EF4-FFF2-40B4-BE49-F238E27FC236}">
                    <a16:creationId xmlns:a16="http://schemas.microsoft.com/office/drawing/2014/main" id="{BF414AAD-27F8-0AC6-41A5-772057D38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499DE3BC-D323-FB81-2955-CB89838A2563}"/>
                </a:ext>
              </a:extLst>
            </p:cNvPr>
            <p:cNvSpPr txBox="1"/>
            <p:nvPr/>
          </p:nvSpPr>
          <p:spPr>
            <a:xfrm>
              <a:off x="2312860" y="450647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2078" name="Group 2077">
              <a:extLst>
                <a:ext uri="{FF2B5EF4-FFF2-40B4-BE49-F238E27FC236}">
                  <a16:creationId xmlns:a16="http://schemas.microsoft.com/office/drawing/2014/main" id="{66FFBDE9-831B-2F3D-3738-49327708D11A}"/>
                </a:ext>
              </a:extLst>
            </p:cNvPr>
            <p:cNvGrpSpPr/>
            <p:nvPr/>
          </p:nvGrpSpPr>
          <p:grpSpPr>
            <a:xfrm>
              <a:off x="2380802" y="3955314"/>
              <a:ext cx="543086" cy="512171"/>
              <a:chOff x="7281403" y="2775156"/>
              <a:chExt cx="543086" cy="512171"/>
            </a:xfrm>
          </p:grpSpPr>
          <p:pic>
            <p:nvPicPr>
              <p:cNvPr id="207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B5DD31D-99D8-EEBC-AF19-425587D55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80" name="Graphic 2079" descr="Medal with solid fill">
                <a:extLst>
                  <a:ext uri="{FF2B5EF4-FFF2-40B4-BE49-F238E27FC236}">
                    <a16:creationId xmlns:a16="http://schemas.microsoft.com/office/drawing/2014/main" id="{B81DDDF5-82C1-89D5-F9B3-4D7424AEE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25233A3-DB7A-6E6C-BE00-F6096D621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86839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8" name="Connector: Elbow 61">
              <a:extLst>
                <a:ext uri="{FF2B5EF4-FFF2-40B4-BE49-F238E27FC236}">
                  <a16:creationId xmlns:a16="http://schemas.microsoft.com/office/drawing/2014/main" id="{E57FD3F2-C031-AFEE-9317-E402083FACD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3067980" y="3522526"/>
              <a:ext cx="93629" cy="3177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649062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649062" y="2129054"/>
              <a:ext cx="6042475" cy="191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BBA707A7-6FA9-1F12-8CA0-24B45B61EC00}"/>
                </a:ext>
              </a:extLst>
            </p:cNvPr>
            <p:cNvSpPr txBox="1"/>
            <p:nvPr/>
          </p:nvSpPr>
          <p:spPr>
            <a:xfrm>
              <a:off x="8299276" y="359358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2120" name="Rectangle 2119">
              <a:extLst>
                <a:ext uri="{FF2B5EF4-FFF2-40B4-BE49-F238E27FC236}">
                  <a16:creationId xmlns:a16="http://schemas.microsoft.com/office/drawing/2014/main" id="{DCFC167E-F025-088F-BCFB-CFB98931F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25455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21" name="Connector: Elbow 61">
              <a:extLst>
                <a:ext uri="{FF2B5EF4-FFF2-40B4-BE49-F238E27FC236}">
                  <a16:creationId xmlns:a16="http://schemas.microsoft.com/office/drawing/2014/main" id="{500F6E50-2B04-95D3-4FA0-BF408D100D09}"/>
                </a:ext>
              </a:extLst>
            </p:cNvPr>
            <p:cNvCxnSpPr>
              <a:cxnSpLocks/>
              <a:endCxn id="2103" idx="2"/>
            </p:cNvCxnSpPr>
            <p:nvPr/>
          </p:nvCxnSpPr>
          <p:spPr>
            <a:xfrm flipH="1" flipV="1">
              <a:off x="8120759" y="3529911"/>
              <a:ext cx="85608" cy="29735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3" name="TextBox 2132">
              <a:extLst>
                <a:ext uri="{FF2B5EF4-FFF2-40B4-BE49-F238E27FC236}">
                  <a16:creationId xmlns:a16="http://schemas.microsoft.com/office/drawing/2014/main" id="{99E72A4A-7C15-B1C3-5C55-869654785413}"/>
                </a:ext>
              </a:extLst>
            </p:cNvPr>
            <p:cNvSpPr txBox="1"/>
            <p:nvPr/>
          </p:nvSpPr>
          <p:spPr>
            <a:xfrm>
              <a:off x="8661074" y="449217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2134" name="Group 2133">
              <a:extLst>
                <a:ext uri="{FF2B5EF4-FFF2-40B4-BE49-F238E27FC236}">
                  <a16:creationId xmlns:a16="http://schemas.microsoft.com/office/drawing/2014/main" id="{BA57BC9E-08CF-3FDF-4AE3-BE051E63C537}"/>
                </a:ext>
              </a:extLst>
            </p:cNvPr>
            <p:cNvGrpSpPr/>
            <p:nvPr/>
          </p:nvGrpSpPr>
          <p:grpSpPr>
            <a:xfrm>
              <a:off x="8756390" y="3931676"/>
              <a:ext cx="543087" cy="537894"/>
              <a:chOff x="9435923" y="3630075"/>
              <a:chExt cx="543087" cy="537894"/>
            </a:xfrm>
          </p:grpSpPr>
          <p:pic>
            <p:nvPicPr>
              <p:cNvPr id="21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B69403E-8732-2181-5010-463ED7FE1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36" name="Graphic 2135" descr="Medal with solid fill">
                <a:extLst>
                  <a:ext uri="{FF2B5EF4-FFF2-40B4-BE49-F238E27FC236}">
                    <a16:creationId xmlns:a16="http://schemas.microsoft.com/office/drawing/2014/main" id="{C5142F54-634C-79A8-2FDD-F16E3834F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ECCEBF9-CB04-9E11-1E58-00404C8D27B9}"/>
              </a:ext>
            </a:extLst>
          </p:cNvPr>
          <p:cNvSpPr txBox="1"/>
          <p:nvPr/>
        </p:nvSpPr>
        <p:spPr>
          <a:xfrm>
            <a:off x="0" y="6858000"/>
            <a:ext cx="9881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https://learn.microsoft.com/en-us/azure/azure-vmware/media/move-across-regions/move-ea-csp-across-regions-connectivity-diagram.png</a:t>
            </a:r>
          </a:p>
        </p:txBody>
      </p:sp>
    </p:spTree>
    <p:extLst>
      <p:ext uri="{BB962C8B-B14F-4D97-AF65-F5344CB8AC3E}">
        <p14:creationId xmlns:p14="http://schemas.microsoft.com/office/powerpoint/2010/main" val="1262517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Security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908099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identity</a:t>
            </a:r>
          </a:p>
        </p:txBody>
      </p:sp>
    </p:spTree>
    <p:extLst>
      <p:ext uri="{BB962C8B-B14F-4D97-AF65-F5344CB8AC3E}">
        <p14:creationId xmlns:p14="http://schemas.microsoft.com/office/powerpoint/2010/main" val="934296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F7517FC-12EE-761A-DC89-5C2281EC8C10}"/>
              </a:ext>
            </a:extLst>
          </p:cNvPr>
          <p:cNvGrpSpPr/>
          <p:nvPr/>
        </p:nvGrpSpPr>
        <p:grpSpPr>
          <a:xfrm>
            <a:off x="134105" y="95706"/>
            <a:ext cx="9893283" cy="3424177"/>
            <a:chOff x="127017" y="102794"/>
            <a:chExt cx="9893283" cy="34241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F1B321-0662-7860-4F6D-BF0A88813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9893283" cy="342417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54EB52B6-55E2-47A7-8358-322BAA6FF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C81529-F71E-3E65-A2BE-30974BE6E6D1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2557CB-89EA-0A3D-C98E-68D6D8EF3F81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E3A819-736B-E5D5-B44B-529A53501E89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グラフィックス 37" descr="Azure ExpressRoute">
              <a:extLst>
                <a:ext uri="{FF2B5EF4-FFF2-40B4-BE49-F238E27FC236}">
                  <a16:creationId xmlns:a16="http://schemas.microsoft.com/office/drawing/2014/main" id="{5640B934-D49E-AC7E-4452-C42540F32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79DDE5-E06F-D396-2D49-15DBB643E842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" name="グラフィックス 39" descr="Azure Virtual Network">
              <a:extLst>
                <a:ext uri="{FF2B5EF4-FFF2-40B4-BE49-F238E27FC236}">
                  <a16:creationId xmlns:a16="http://schemas.microsoft.com/office/drawing/2014/main" id="{C0E72538-DEBE-0544-1B9E-48FE05C5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E8C631-2105-2F2A-1D47-54CDD4253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8"/>
              <a:ext cx="2175246" cy="149224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977A00-4F75-FD87-77E9-5FE33394ADEC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DE8056CC-E687-447F-B109-D57932D1C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ADE99B93-BF2A-E50E-74E8-32551574B81E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EC6E1A6-43E3-DAA8-6A2C-098306DA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2DF059-2CF7-D5AA-68D4-EDB2B5448306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64410751-B4D9-9357-CA2A-261473D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04CC39-EB0D-318D-3406-27EE49DB12CB}"/>
                </a:ext>
              </a:extLst>
            </p:cNvPr>
            <p:cNvSpPr txBox="1"/>
            <p:nvPr/>
          </p:nvSpPr>
          <p:spPr>
            <a:xfrm>
              <a:off x="8310129" y="1321847"/>
              <a:ext cx="104515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 Directory/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LDAP Server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8184836-0C80-9411-EA4D-D23671661225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AC57D9-574D-77B1-016A-54ECB8A23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250565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2" name="Graphic 41" descr="Azure VMware Solution Private Cloud">
              <a:extLst>
                <a:ext uri="{FF2B5EF4-FFF2-40B4-BE49-F238E27FC236}">
                  <a16:creationId xmlns:a16="http://schemas.microsoft.com/office/drawing/2014/main" id="{AE18CCFF-1871-54B4-A8DE-F08848E51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BA389-F1B0-7C1D-27A7-0DB846F8B270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0D7695F-3F5C-B7B2-7607-C7FE60976886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4A9B40-8BAA-87C3-98FF-DF786AAB12CF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6" name="Server" descr="Server">
              <a:extLst>
                <a:ext uri="{FF2B5EF4-FFF2-40B4-BE49-F238E27FC236}">
                  <a16:creationId xmlns:a16="http://schemas.microsoft.com/office/drawing/2014/main" id="{3AE50A2D-41F2-1E29-D28F-1E33BAE14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B641F0-089F-7B22-99FC-9F9E325179DE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030D6D-0F26-1114-1654-4D8BC652A432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9E81880-9556-CF3D-B2BF-934A1934F3F1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C92053-B02F-C050-4D0B-A4FBB12FA17D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18F6021-73B7-80E5-73BF-15D1C9768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1BF66F5-6633-8C2E-C504-09A65EE55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AE5ECBF8-A424-BA49-D46E-AC6E3B1F6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454AE-CC7D-8FEF-AE0F-B9A3AB616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B9F9516-6778-589C-105C-61F1A850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56" name="Picture 5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C3B3754-96DA-4CE1-3661-53B3A42B1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pic>
          <p:nvPicPr>
            <p:cNvPr id="72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81B0EE49-984C-463B-F523-0B5A0F816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665831" y="950896"/>
              <a:ext cx="333748" cy="333748"/>
            </a:xfrm>
            <a:prstGeom prst="rect">
              <a:avLst/>
            </a:prstGeom>
          </p:spPr>
        </p:pic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241C0A1-A71B-88FD-FFEE-551CE2460F25}"/>
                </a:ext>
              </a:extLst>
            </p:cNvPr>
            <p:cNvSpPr/>
            <p:nvPr/>
          </p:nvSpPr>
          <p:spPr>
            <a:xfrm>
              <a:off x="3599935" y="1033472"/>
              <a:ext cx="4997058" cy="370785"/>
            </a:xfrm>
            <a:custGeom>
              <a:avLst/>
              <a:gdLst>
                <a:gd name="connsiteX0" fmla="*/ 8679 w 4997058"/>
                <a:gd name="connsiteY0" fmla="*/ 370785 h 370785"/>
                <a:gd name="connsiteX1" fmla="*/ 596508 w 4997058"/>
                <a:gd name="connsiteY1" fmla="*/ 52378 h 370785"/>
                <a:gd name="connsiteX2" fmla="*/ 3813236 w 4997058"/>
                <a:gd name="connsiteY2" fmla="*/ 3392 h 370785"/>
                <a:gd name="connsiteX3" fmla="*/ 4997058 w 4997058"/>
                <a:gd name="connsiteY3" fmla="*/ 85035 h 3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7058" h="370785">
                  <a:moveTo>
                    <a:pt x="8679" y="370785"/>
                  </a:moveTo>
                  <a:cubicBezTo>
                    <a:pt x="-14453" y="242197"/>
                    <a:pt x="-37585" y="113610"/>
                    <a:pt x="596508" y="52378"/>
                  </a:cubicBezTo>
                  <a:cubicBezTo>
                    <a:pt x="1230601" y="-8854"/>
                    <a:pt x="3079811" y="-2051"/>
                    <a:pt x="3813236" y="3392"/>
                  </a:cubicBezTo>
                  <a:cubicBezTo>
                    <a:pt x="4546661" y="8835"/>
                    <a:pt x="4771859" y="46935"/>
                    <a:pt x="4997058" y="85035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8C0C39B-5DBB-CBD7-6AFA-83B79F36F366}"/>
                </a:ext>
              </a:extLst>
            </p:cNvPr>
            <p:cNvSpPr txBox="1"/>
            <p:nvPr/>
          </p:nvSpPr>
          <p:spPr>
            <a:xfrm>
              <a:off x="4437363" y="1966472"/>
              <a:ext cx="25719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LDAPS connections used for user authentication.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3F6D94-A8C7-A6E8-49F8-70AB06296EE1}"/>
                </a:ext>
              </a:extLst>
            </p:cNvPr>
            <p:cNvSpPr/>
            <p:nvPr/>
          </p:nvSpPr>
          <p:spPr>
            <a:xfrm>
              <a:off x="2752825" y="1049154"/>
              <a:ext cx="1780674" cy="404261"/>
            </a:xfrm>
            <a:custGeom>
              <a:avLst/>
              <a:gdLst>
                <a:gd name="connsiteX0" fmla="*/ 1780674 w 1780674"/>
                <a:gd name="connsiteY0" fmla="*/ 0 h 404261"/>
                <a:gd name="connsiteX1" fmla="*/ 529390 w 1780674"/>
                <a:gd name="connsiteY1" fmla="*/ 38501 h 404261"/>
                <a:gd name="connsiteX2" fmla="*/ 0 w 1780674"/>
                <a:gd name="connsiteY2" fmla="*/ 404261 h 40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0674" h="404261">
                  <a:moveTo>
                    <a:pt x="1780674" y="0"/>
                  </a:moveTo>
                  <a:lnTo>
                    <a:pt x="529390" y="38501"/>
                  </a:lnTo>
                  <a:cubicBezTo>
                    <a:pt x="232611" y="105878"/>
                    <a:pt x="116305" y="255069"/>
                    <a:pt x="0" y="404261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0D20FD-28D4-2C57-BA75-DDFF2FD64194}"/>
              </a:ext>
            </a:extLst>
          </p:cNvPr>
          <p:cNvSpPr txBox="1"/>
          <p:nvPr/>
        </p:nvSpPr>
        <p:spPr>
          <a:xfrm>
            <a:off x="0" y="6581001"/>
            <a:ext cx="8567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https://learn.microsoft.com/en-us/azure/azure-vmware/media/nsxt/azure-vmware-solution-to-ldap-server.png</a:t>
            </a:r>
          </a:p>
        </p:txBody>
      </p:sp>
    </p:spTree>
    <p:extLst>
      <p:ext uri="{BB962C8B-B14F-4D97-AF65-F5344CB8AC3E}">
        <p14:creationId xmlns:p14="http://schemas.microsoft.com/office/powerpoint/2010/main" val="2172561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A0EF74-1E75-1B23-708D-7888473626B0}"/>
              </a:ext>
            </a:extLst>
          </p:cNvPr>
          <p:cNvGrpSpPr/>
          <p:nvPr/>
        </p:nvGrpSpPr>
        <p:grpSpPr>
          <a:xfrm>
            <a:off x="97115" y="191891"/>
            <a:ext cx="8911626" cy="5595260"/>
            <a:chOff x="2166920" y="631370"/>
            <a:chExt cx="8911626" cy="559526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pic>
          <p:nvPicPr>
            <p:cNvPr id="1026" name="Picture 2" descr="Azure Sentinel: Overview | StarWind Blog">
              <a:extLst>
                <a:ext uri="{FF2B5EF4-FFF2-40B4-BE49-F238E27FC236}">
                  <a16:creationId xmlns:a16="http://schemas.microsoft.com/office/drawing/2014/main" id="{A14A9871-7924-9A70-3332-0C59EDE8A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6920" y="1782150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421215" y="15256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Sentinel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196" y="4278202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2418957" y="4993841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stCxn id="1028" idx="3"/>
            </p:cNvCxnSpPr>
            <p:nvPr/>
          </p:nvCxnSpPr>
          <p:spPr>
            <a:xfrm flipV="1">
              <a:off x="3195835" y="3522921"/>
              <a:ext cx="1823801" cy="11131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62110" y="2112524"/>
              <a:ext cx="1802359" cy="100636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026" idx="2"/>
              <a:endCxn id="1028" idx="0"/>
            </p:cNvCxnSpPr>
            <p:nvPr/>
          </p:nvCxnSpPr>
          <p:spPr>
            <a:xfrm flipH="1">
              <a:off x="2838016" y="2497789"/>
              <a:ext cx="9420" cy="178041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B02FEA-1ADE-005D-BC7A-0C8FF5987B2C}"/>
              </a:ext>
            </a:extLst>
          </p:cNvPr>
          <p:cNvSpPr txBox="1"/>
          <p:nvPr/>
        </p:nvSpPr>
        <p:spPr>
          <a:xfrm>
            <a:off x="0" y="6591955"/>
            <a:ext cx="984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https://learn.microsoft.com/en-us/azure/azure-vmware/media/azure-security-integration/azure-integrated-security-architecture.png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513656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802750B-9FAE-D1FC-B4CC-E6FD0223F177}"/>
              </a:ext>
            </a:extLst>
          </p:cNvPr>
          <p:cNvGrpSpPr/>
          <p:nvPr/>
        </p:nvGrpSpPr>
        <p:grpSpPr>
          <a:xfrm>
            <a:off x="155371" y="102794"/>
            <a:ext cx="9744771" cy="4997941"/>
            <a:chOff x="127017" y="102794"/>
            <a:chExt cx="9744771" cy="49979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1757F4-44EE-C132-A671-4E75F8F41945}"/>
                </a:ext>
              </a:extLst>
            </p:cNvPr>
            <p:cNvSpPr txBox="1"/>
            <p:nvPr/>
          </p:nvSpPr>
          <p:spPr>
            <a:xfrm>
              <a:off x="1652540" y="1203115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7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4100A560-0AD2-97ED-414A-52769CC01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311" y="844718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E1A62F0-CC79-0DF4-92C0-2CC48C6AF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500" y="1019318"/>
              <a:ext cx="411949" cy="411949"/>
            </a:xfrm>
            <a:prstGeom prst="rect">
              <a:avLst/>
            </a:prstGeom>
          </p:spPr>
        </p:pic>
        <p:pic>
          <p:nvPicPr>
            <p:cNvPr id="1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7429488-024F-8B2B-B69C-1D97D4CA6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900" y="1171718"/>
              <a:ext cx="411949" cy="411949"/>
            </a:xfrm>
            <a:prstGeom prst="rect">
              <a:avLst/>
            </a:prstGeom>
          </p:spPr>
        </p:pic>
        <p:pic>
          <p:nvPicPr>
            <p:cNvPr id="2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83B3EC78-06F8-7BC1-A24E-A81927580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300" y="1324118"/>
              <a:ext cx="411949" cy="41194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D03798-0CC2-C08E-E2D1-680FC5368D0A}"/>
                </a:ext>
              </a:extLst>
            </p:cNvPr>
            <p:cNvSpPr txBox="1"/>
            <p:nvPr/>
          </p:nvSpPr>
          <p:spPr>
            <a:xfrm>
              <a:off x="8143044" y="1818632"/>
              <a:ext cx="6716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VMs</a:t>
              </a:r>
            </a:p>
          </p:txBody>
        </p:sp>
        <p:pic>
          <p:nvPicPr>
            <p:cNvPr id="2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D385E86B-DD44-A18C-9DF5-1BCB85EC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500" y="2157999"/>
              <a:ext cx="411949" cy="411949"/>
            </a:xfrm>
            <a:prstGeom prst="rect">
              <a:avLst/>
            </a:prstGeom>
          </p:spPr>
        </p:pic>
        <p:pic>
          <p:nvPicPr>
            <p:cNvPr id="2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AA6F8F-B59D-09F4-0A96-A1BC024C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900" y="2310399"/>
              <a:ext cx="411949" cy="411949"/>
            </a:xfrm>
            <a:prstGeom prst="rect">
              <a:avLst/>
            </a:prstGeom>
          </p:spPr>
        </p:pic>
        <p:pic>
          <p:nvPicPr>
            <p:cNvPr id="2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BE76E10-8545-1201-AD96-D8038454D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300" y="2462799"/>
              <a:ext cx="411949" cy="41194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35B1AC-99B4-5E20-43D7-BE1B2D2E285C}"/>
                </a:ext>
              </a:extLst>
            </p:cNvPr>
            <p:cNvSpPr txBox="1"/>
            <p:nvPr/>
          </p:nvSpPr>
          <p:spPr>
            <a:xfrm>
              <a:off x="8044459" y="2933314"/>
              <a:ext cx="8688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 Scale Sets</a:t>
              </a:r>
            </a:p>
          </p:txBody>
        </p:sp>
        <p:pic>
          <p:nvPicPr>
            <p:cNvPr id="31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7DAF39A-740A-ED30-75E6-B35A7EB93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20500" y="3448544"/>
              <a:ext cx="412833" cy="4128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CF6EA4-CF32-0C22-051B-1B5E7E2AF113}"/>
                </a:ext>
              </a:extLst>
            </p:cNvPr>
            <p:cNvSpPr txBox="1"/>
            <p:nvPr/>
          </p:nvSpPr>
          <p:spPr>
            <a:xfrm>
              <a:off x="7747553" y="424162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3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52C8CBE-5F32-CFFD-EC1D-50D2B6187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74511" y="3591101"/>
              <a:ext cx="412833" cy="412833"/>
            </a:xfrm>
            <a:prstGeom prst="rect">
              <a:avLst/>
            </a:prstGeom>
          </p:spPr>
        </p:pic>
        <p:pic>
          <p:nvPicPr>
            <p:cNvPr id="3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6CC2499-7E0A-46D0-DA4B-3B0B49FDC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26184" y="3752008"/>
              <a:ext cx="412833" cy="41283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4F5D2-EC4A-BAAB-1268-FAA869B5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9744771" cy="499794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2" descr="Microsoft Azure - Wikipedia">
              <a:extLst>
                <a:ext uri="{FF2B5EF4-FFF2-40B4-BE49-F238E27FC236}">
                  <a16:creationId xmlns:a16="http://schemas.microsoft.com/office/drawing/2014/main" id="{AEF89378-9127-1288-A22C-300DD494C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A0142C-C6B2-3335-A40E-8DCD5AEBD60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45" name="Graphic 44" descr="Azure VMware Solution Private Cloud">
              <a:extLst>
                <a:ext uri="{FF2B5EF4-FFF2-40B4-BE49-F238E27FC236}">
                  <a16:creationId xmlns:a16="http://schemas.microsoft.com/office/drawing/2014/main" id="{EE6EF228-A384-8E36-B74C-8713B6A48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84672" y="3797517"/>
              <a:ext cx="412833" cy="41283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D209CA-E576-D13E-BAAD-2599AA094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31213" y="676201"/>
              <a:ext cx="8140935" cy="4235337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881D377-854F-C82A-ED1B-BC9D02586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90306" y="834875"/>
              <a:ext cx="1903562" cy="3917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E995F62-5700-7DAB-80E4-23466FE87911}"/>
                </a:ext>
              </a:extLst>
            </p:cNvPr>
            <p:cNvSpPr txBox="1"/>
            <p:nvPr/>
          </p:nvSpPr>
          <p:spPr>
            <a:xfrm>
              <a:off x="8015955" y="859884"/>
              <a:ext cx="84318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Backend Pool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3C543B-CD3E-C205-2009-EA8E3389D58D}"/>
                </a:ext>
              </a:extLst>
            </p:cNvPr>
            <p:cNvSpPr txBox="1"/>
            <p:nvPr/>
          </p:nvSpPr>
          <p:spPr>
            <a:xfrm>
              <a:off x="2083610" y="2026433"/>
              <a:ext cx="6347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Front End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 address</a:t>
              </a:r>
            </a:p>
          </p:txBody>
        </p:sp>
        <p:pic>
          <p:nvPicPr>
            <p:cNvPr id="50" name="Graphic 4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506A79D-DF12-203A-9157-5111DE15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76722" y="2426181"/>
              <a:ext cx="448567" cy="448567"/>
            </a:xfrm>
            <a:prstGeom prst="rect">
              <a:avLst/>
            </a:prstGeom>
          </p:spPr>
        </p:pic>
        <p:cxnSp>
          <p:nvCxnSpPr>
            <p:cNvPr id="51" name="Connector: Elbow 61">
              <a:extLst>
                <a:ext uri="{FF2B5EF4-FFF2-40B4-BE49-F238E27FC236}">
                  <a16:creationId xmlns:a16="http://schemas.microsoft.com/office/drawing/2014/main" id="{EA163349-AF9D-0A12-E195-D9037BB30A7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666170" y="2650465"/>
              <a:ext cx="151055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5C73644E-5E5A-09D6-01C5-04E22C81C98E}"/>
                </a:ext>
              </a:extLst>
            </p:cNvPr>
            <p:cNvCxnSpPr>
              <a:cxnSpLocks/>
              <a:stCxn id="115" idx="1"/>
            </p:cNvCxnSpPr>
            <p:nvPr/>
          </p:nvCxnSpPr>
          <p:spPr>
            <a:xfrm flipH="1">
              <a:off x="2625289" y="2650463"/>
              <a:ext cx="968054" cy="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9E56B42A-32B4-8A7A-D165-3722606B2A0D}"/>
                </a:ext>
              </a:extLst>
            </p:cNvPr>
            <p:cNvCxnSpPr>
              <a:cxnSpLocks/>
              <a:endCxn id="115" idx="3"/>
            </p:cNvCxnSpPr>
            <p:nvPr/>
          </p:nvCxnSpPr>
          <p:spPr>
            <a:xfrm flipH="1" flipV="1">
              <a:off x="4013874" y="2650463"/>
              <a:ext cx="1048892" cy="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or: Elbow 61">
              <a:extLst>
                <a:ext uri="{FF2B5EF4-FFF2-40B4-BE49-F238E27FC236}">
                  <a16:creationId xmlns:a16="http://schemas.microsoft.com/office/drawing/2014/main" id="{D34141D9-266A-D7DF-4762-4B0C630AA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333" y="1431267"/>
              <a:ext cx="2631711" cy="121263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Elbow 61">
              <a:extLst>
                <a:ext uri="{FF2B5EF4-FFF2-40B4-BE49-F238E27FC236}">
                  <a16:creationId xmlns:a16="http://schemas.microsoft.com/office/drawing/2014/main" id="{F14987D0-1FDA-5770-BE47-65649DD86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333" y="2613635"/>
              <a:ext cx="2631711" cy="3682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983DAB82-290D-C392-5B71-2D521ABC21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9667" y="2638922"/>
              <a:ext cx="2342929" cy="111308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D5B5E1-53B8-BB91-7152-A9E195F3C88C}"/>
                </a:ext>
              </a:extLst>
            </p:cNvPr>
            <p:cNvSpPr txBox="1"/>
            <p:nvPr/>
          </p:nvSpPr>
          <p:spPr>
            <a:xfrm>
              <a:off x="3606750" y="2025419"/>
              <a:ext cx="48410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Listener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B863CA3-5810-91EC-1AA6-E6680D95B295}"/>
                </a:ext>
              </a:extLst>
            </p:cNvPr>
            <p:cNvSpPr txBox="1"/>
            <p:nvPr/>
          </p:nvSpPr>
          <p:spPr>
            <a:xfrm>
              <a:off x="5157849" y="2032620"/>
              <a:ext cx="27251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Rule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6A04FDD-9CE1-FD6F-BE91-C513BCEAF965}"/>
                </a:ext>
              </a:extLst>
            </p:cNvPr>
            <p:cNvSpPr txBox="1"/>
            <p:nvPr/>
          </p:nvSpPr>
          <p:spPr>
            <a:xfrm>
              <a:off x="266534" y="2268747"/>
              <a:ext cx="4985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Browser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DB231E6-73F2-FC97-5B5A-820864363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93343" y="2426180"/>
              <a:ext cx="420531" cy="448566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E7C605B-D3DD-F4F7-8417-D28D4607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71100" y="2435873"/>
              <a:ext cx="411664" cy="41809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F475C53C-72F9-A5F4-B834-C7BB0DF37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0729" y="2484065"/>
              <a:ext cx="338534" cy="3327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387F0-D0CA-36EE-D171-0B7F2F9117F1}"/>
              </a:ext>
            </a:extLst>
          </p:cNvPr>
          <p:cNvSpPr txBox="1"/>
          <p:nvPr/>
        </p:nvSpPr>
        <p:spPr>
          <a:xfrm>
            <a:off x="0" y="6585953"/>
            <a:ext cx="90426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https://learn.microsoft.com/en-us/azure/azure-vmware/media/application-gateway/app-gateway-protects.png</a:t>
            </a:r>
          </a:p>
        </p:txBody>
      </p:sp>
    </p:spTree>
    <p:extLst>
      <p:ext uri="{BB962C8B-B14F-4D97-AF65-F5344CB8AC3E}">
        <p14:creationId xmlns:p14="http://schemas.microsoft.com/office/powerpoint/2010/main" val="2673669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ABEDF0-FACE-0643-CF80-6DE62ADF12F8}"/>
              </a:ext>
            </a:extLst>
          </p:cNvPr>
          <p:cNvGrpSpPr/>
          <p:nvPr/>
        </p:nvGrpSpPr>
        <p:grpSpPr>
          <a:xfrm>
            <a:off x="135043" y="81529"/>
            <a:ext cx="11921913" cy="4538217"/>
            <a:chOff x="127017" y="102794"/>
            <a:chExt cx="11921913" cy="4538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38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635560" y="2065863"/>
              <a:ext cx="10772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API Management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26314" y="963573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See related image detail. GitHub - feranto/azure-apim-lab: API Management - Hands-on Lab Workshop">
              <a:extLst>
                <a:ext uri="{FF2B5EF4-FFF2-40B4-BE49-F238E27FC236}">
                  <a16:creationId xmlns:a16="http://schemas.microsoft.com/office/drawing/2014/main" id="{6661B838-2D1B-F33D-A6DC-6E38EE90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17" y="1665159"/>
              <a:ext cx="395582" cy="39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 descr="people, collaboration&#10;">
              <a:extLst>
                <a:ext uri="{FF2B5EF4-FFF2-40B4-BE49-F238E27FC236}">
                  <a16:creationId xmlns:a16="http://schemas.microsoft.com/office/drawing/2014/main" id="{2C7C65B1-F8BE-09C0-2E5F-00888F8B63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26149" y="2274153"/>
              <a:ext cx="666173" cy="412833"/>
              <a:chOff x="7854785" y="3561397"/>
              <a:chExt cx="411163" cy="254801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5F226AB2-C9FB-79C2-75FA-1C0CBB847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5360C2-6564-7B04-863F-BBC5C3118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B89675-DCFF-4016-7DC0-F3243DA7F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F374726-A3FC-EA0E-B7BA-1FCFCE0B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9943B9C-98AE-2C06-2FAB-89E4F7498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90BD1A2-4D8D-EB24-5ECF-FFF414F69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2250EF-9FF8-4460-ACA5-541914CDDE96}"/>
                </a:ext>
              </a:extLst>
            </p:cNvPr>
            <p:cNvSpPr txBox="1"/>
            <p:nvPr/>
          </p:nvSpPr>
          <p:spPr>
            <a:xfrm>
              <a:off x="10726957" y="2723155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63E3F928-C17D-A6DB-C740-7972B3C90A9A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 flipV="1">
              <a:off x="10963919" y="1591637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2A909A-FE22-C588-88CC-7FD3AD478E10}"/>
                </a:ext>
              </a:extLst>
            </p:cNvPr>
            <p:cNvSpPr txBox="1"/>
            <p:nvPr/>
          </p:nvSpPr>
          <p:spPr>
            <a:xfrm>
              <a:off x="4729079" y="2118467"/>
              <a:ext cx="2571944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Traffic from internet connected users terminate on the Azure Application Gateway and is then forwarded to the Web server farm (Backend Pool) running in Azure VMware Solution.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36249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675662" y="401183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F84685-1D49-6716-279A-DAEC59C4718C}"/>
                </a:ext>
              </a:extLst>
            </p:cNvPr>
            <p:cNvSpPr txBox="1"/>
            <p:nvPr/>
          </p:nvSpPr>
          <p:spPr>
            <a:xfrm>
              <a:off x="1687721" y="401183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329970-A32E-BE68-EF02-436AB3312E68}"/>
                </a:ext>
              </a:extLst>
            </p:cNvPr>
            <p:cNvSpPr txBox="1"/>
            <p:nvPr/>
          </p:nvSpPr>
          <p:spPr>
            <a:xfrm>
              <a:off x="2610364" y="400876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744435" y="3443228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FF56994-012A-34A3-AF56-43DB9927FE3E}"/>
                </a:ext>
              </a:extLst>
            </p:cNvPr>
            <p:cNvGrpSpPr/>
            <p:nvPr/>
          </p:nvGrpSpPr>
          <p:grpSpPr>
            <a:xfrm>
              <a:off x="1755663" y="3460670"/>
              <a:ext cx="543086" cy="512171"/>
              <a:chOff x="7281403" y="2775156"/>
              <a:chExt cx="543086" cy="512171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5B1753A-60C9-9380-2670-EB28000C3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E2520B46-0758-6053-AD07-AA5BE786E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65652B-6027-FC0F-1BD7-06737AFF8D3C}"/>
                </a:ext>
              </a:extLst>
            </p:cNvPr>
            <p:cNvGrpSpPr/>
            <p:nvPr/>
          </p:nvGrpSpPr>
          <p:grpSpPr>
            <a:xfrm>
              <a:off x="2705680" y="3448267"/>
              <a:ext cx="543087" cy="537894"/>
              <a:chOff x="9435923" y="3630075"/>
              <a:chExt cx="543087" cy="537894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7ACFF4A-D5F8-BF82-3D70-771CF143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89D194F4-707E-6AA6-5F19-4AE7A6341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4455391-878F-4499-6260-F0D3F13DAE07}"/>
                </a:ext>
              </a:extLst>
            </p:cNvPr>
            <p:cNvSpPr/>
            <p:nvPr/>
          </p:nvSpPr>
          <p:spPr>
            <a:xfrm>
              <a:off x="3046738" y="974296"/>
              <a:ext cx="7952690" cy="2522317"/>
            </a:xfrm>
            <a:custGeom>
              <a:avLst/>
              <a:gdLst>
                <a:gd name="connsiteX0" fmla="*/ 7781731 w 7883003"/>
                <a:gd name="connsiteY0" fmla="*/ 1196625 h 2453148"/>
                <a:gd name="connsiteX1" fmla="*/ 7744409 w 7883003"/>
                <a:gd name="connsiteY1" fmla="*/ 910487 h 2453148"/>
                <a:gd name="connsiteX2" fmla="*/ 7769290 w 7883003"/>
                <a:gd name="connsiteY2" fmla="*/ 406634 h 2453148"/>
                <a:gd name="connsiteX3" fmla="*/ 6120882 w 7883003"/>
                <a:gd name="connsiteY3" fmla="*/ 201360 h 2453148"/>
                <a:gd name="connsiteX4" fmla="*/ 3141307 w 7883003"/>
                <a:gd name="connsiteY4" fmla="*/ 20968 h 2453148"/>
                <a:gd name="connsiteX5" fmla="*/ 615821 w 7883003"/>
                <a:gd name="connsiteY5" fmla="*/ 151597 h 2453148"/>
                <a:gd name="connsiteX6" fmla="*/ 478972 w 7883003"/>
                <a:gd name="connsiteY6" fmla="*/ 1333474 h 2453148"/>
                <a:gd name="connsiteX7" fmla="*/ 0 w 7883003"/>
                <a:gd name="connsiteY7" fmla="*/ 2453148 h 245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83003" h="2453148">
                  <a:moveTo>
                    <a:pt x="7781731" y="1196625"/>
                  </a:moveTo>
                  <a:cubicBezTo>
                    <a:pt x="7764106" y="1119388"/>
                    <a:pt x="7746482" y="1042152"/>
                    <a:pt x="7744409" y="910487"/>
                  </a:cubicBezTo>
                  <a:cubicBezTo>
                    <a:pt x="7742336" y="778822"/>
                    <a:pt x="8039878" y="524822"/>
                    <a:pt x="7769290" y="406634"/>
                  </a:cubicBezTo>
                  <a:cubicBezTo>
                    <a:pt x="7498702" y="288446"/>
                    <a:pt x="6892212" y="265638"/>
                    <a:pt x="6120882" y="201360"/>
                  </a:cubicBezTo>
                  <a:cubicBezTo>
                    <a:pt x="5349551" y="137082"/>
                    <a:pt x="4058817" y="29262"/>
                    <a:pt x="3141307" y="20968"/>
                  </a:cubicBezTo>
                  <a:cubicBezTo>
                    <a:pt x="2223797" y="12674"/>
                    <a:pt x="1059543" y="-67154"/>
                    <a:pt x="615821" y="151597"/>
                  </a:cubicBezTo>
                  <a:cubicBezTo>
                    <a:pt x="172099" y="370348"/>
                    <a:pt x="581609" y="949882"/>
                    <a:pt x="478972" y="1333474"/>
                  </a:cubicBezTo>
                  <a:cubicBezTo>
                    <a:pt x="376335" y="1717066"/>
                    <a:pt x="0" y="2453148"/>
                    <a:pt x="0" y="2453148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1117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1590009" y="4227312"/>
              <a:ext cx="117762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Web Server Farm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1108BE4-2248-B57E-F42F-6493D4D50384}"/>
              </a:ext>
            </a:extLst>
          </p:cNvPr>
          <p:cNvSpPr txBox="1"/>
          <p:nvPr/>
        </p:nvSpPr>
        <p:spPr>
          <a:xfrm>
            <a:off x="0" y="6581001"/>
            <a:ext cx="9984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https://learn.microsoft.com/en-us/azure/azure-vmware/media/hub-spoke/azure-vmware-solution-second-level-traffic-segmentation.png</a:t>
            </a:r>
          </a:p>
        </p:txBody>
      </p:sp>
    </p:spTree>
    <p:extLst>
      <p:ext uri="{BB962C8B-B14F-4D97-AF65-F5344CB8AC3E}">
        <p14:creationId xmlns:p14="http://schemas.microsoft.com/office/powerpoint/2010/main" val="3265922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customer-managed key encryption at rest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1248480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DA3EB3DA-6D49-6CF9-1ACC-4F88392ABF90}"/>
              </a:ext>
            </a:extLst>
          </p:cNvPr>
          <p:cNvGrpSpPr/>
          <p:nvPr/>
        </p:nvGrpSpPr>
        <p:grpSpPr>
          <a:xfrm>
            <a:off x="126693" y="102741"/>
            <a:ext cx="7698658" cy="5298743"/>
            <a:chOff x="2104349" y="294128"/>
            <a:chExt cx="7698658" cy="52987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358FE1-4474-6E5E-069D-0FB06126B1CC}"/>
                </a:ext>
              </a:extLst>
            </p:cNvPr>
            <p:cNvSpPr txBox="1"/>
            <p:nvPr/>
          </p:nvSpPr>
          <p:spPr>
            <a:xfrm>
              <a:off x="2795780" y="100290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1DD1EEB-3AE1-215D-CDBF-9ED9DC608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24309" y="888657"/>
              <a:ext cx="7454812" cy="1719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C4618895-482C-8613-C4D6-F01D41CE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10610" y="960248"/>
              <a:ext cx="412833" cy="4128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4B2BF1-2B87-E6B3-0504-B03A1A457FAF}"/>
                </a:ext>
              </a:extLst>
            </p:cNvPr>
            <p:cNvSpPr txBox="1"/>
            <p:nvPr/>
          </p:nvSpPr>
          <p:spPr>
            <a:xfrm>
              <a:off x="2408128" y="2041326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4" name="Server" descr="Server">
              <a:extLst>
                <a:ext uri="{FF2B5EF4-FFF2-40B4-BE49-F238E27FC236}">
                  <a16:creationId xmlns:a16="http://schemas.microsoft.com/office/drawing/2014/main" id="{BB5D277C-AC10-3649-BDCD-0D80357E8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36469" y="1537120"/>
              <a:ext cx="457550" cy="45755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414C7C-AABE-2D44-EAED-CD8851B64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04349" y="294128"/>
              <a:ext cx="7698658" cy="529874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" name="Picture 2" descr="Microsoft Azure - Wikipedia">
              <a:extLst>
                <a:ext uri="{FF2B5EF4-FFF2-40B4-BE49-F238E27FC236}">
                  <a16:creationId xmlns:a16="http://schemas.microsoft.com/office/drawing/2014/main" id="{F67150ED-6A9A-5068-8212-92CE0FBBD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346" y="3817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0D6B48-DC43-DFB1-1DDF-95FC03CC43DE}"/>
                </a:ext>
              </a:extLst>
            </p:cNvPr>
            <p:cNvSpPr txBox="1"/>
            <p:nvPr/>
          </p:nvSpPr>
          <p:spPr>
            <a:xfrm>
              <a:off x="2705016" y="5035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24" name="Picture 2" descr="Pricing - Key Vault | Microsoft Azure">
              <a:extLst>
                <a:ext uri="{FF2B5EF4-FFF2-40B4-BE49-F238E27FC236}">
                  <a16:creationId xmlns:a16="http://schemas.microsoft.com/office/drawing/2014/main" id="{8419DF37-E7CA-324F-C312-8CB0552AB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46" y="3429000"/>
              <a:ext cx="936890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D1A085-EE68-0340-832E-631E2D2A88CE}"/>
                </a:ext>
              </a:extLst>
            </p:cNvPr>
            <p:cNvSpPr txBox="1"/>
            <p:nvPr/>
          </p:nvSpPr>
          <p:spPr>
            <a:xfrm>
              <a:off x="3452642" y="3992948"/>
              <a:ext cx="90409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Key Vault</a:t>
              </a:r>
            </a:p>
          </p:txBody>
        </p:sp>
        <p:cxnSp>
          <p:nvCxnSpPr>
            <p:cNvPr id="26" name="Connector: Elbow 61">
              <a:extLst>
                <a:ext uri="{FF2B5EF4-FFF2-40B4-BE49-F238E27FC236}">
                  <a16:creationId xmlns:a16="http://schemas.microsoft.com/office/drawing/2014/main" id="{A5A54B6C-8286-21BB-59DC-CCD7BA09D606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3888291" y="2383718"/>
              <a:ext cx="6230" cy="104528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E77143-A7ED-5EC6-2B13-C2D14E9ECD9E}"/>
                </a:ext>
              </a:extLst>
            </p:cNvPr>
            <p:cNvSpPr txBox="1"/>
            <p:nvPr/>
          </p:nvSpPr>
          <p:spPr>
            <a:xfrm>
              <a:off x="2723443" y="2989590"/>
              <a:ext cx="10868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Get/Wrap/Unwrap</a:t>
              </a:r>
            </a:p>
          </p:txBody>
        </p:sp>
        <p:pic>
          <p:nvPicPr>
            <p:cNvPr id="28" name="Picture 4" descr="Microsoft Entra ID Integration | Mural">
              <a:extLst>
                <a:ext uri="{FF2B5EF4-FFF2-40B4-BE49-F238E27FC236}">
                  <a16:creationId xmlns:a16="http://schemas.microsoft.com/office/drawing/2014/main" id="{61DC6AD8-D254-937E-9ADE-0969888B0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5978" y="3428999"/>
              <a:ext cx="492623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021914-7D13-98FB-16EC-B94635CA6570}"/>
                </a:ext>
              </a:extLst>
            </p:cNvPr>
            <p:cNvSpPr txBox="1"/>
            <p:nvPr/>
          </p:nvSpPr>
          <p:spPr>
            <a:xfrm>
              <a:off x="7379710" y="3992948"/>
              <a:ext cx="10451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Microsoft Entra ID</a:t>
              </a:r>
            </a:p>
          </p:txBody>
        </p:sp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5F9E71FA-95CD-1E5C-1A15-B6BFA66FE12E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H="1">
              <a:off x="7902290" y="2622074"/>
              <a:ext cx="5448" cy="80692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816FDF-9B17-F1A4-7A5F-9959DEA31037}"/>
                </a:ext>
              </a:extLst>
            </p:cNvPr>
            <p:cNvSpPr txBox="1"/>
            <p:nvPr/>
          </p:nvSpPr>
          <p:spPr>
            <a:xfrm>
              <a:off x="6666585" y="2986049"/>
              <a:ext cx="85119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Authentication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DC31BC-91FA-FD27-B71D-75D05B3157F9}"/>
                </a:ext>
              </a:extLst>
            </p:cNvPr>
            <p:cNvSpPr txBox="1"/>
            <p:nvPr/>
          </p:nvSpPr>
          <p:spPr>
            <a:xfrm>
              <a:off x="4210275" y="2698425"/>
              <a:ext cx="1090114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Allow Microsoft Trusted Services to transit the Azure Key Vault Firewall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1EFE60-5965-BDC2-BBAA-5B7C253C23B6}"/>
                </a:ext>
              </a:extLst>
            </p:cNvPr>
            <p:cNvSpPr txBox="1"/>
            <p:nvPr/>
          </p:nvSpPr>
          <p:spPr>
            <a:xfrm>
              <a:off x="2723443" y="4309735"/>
              <a:ext cx="109011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Audit/Event</a:t>
              </a:r>
            </a:p>
            <a:p>
              <a:pPr algn="ctr"/>
              <a:r>
                <a:rPr lang="en-US" sz="1100" dirty="0"/>
                <a:t>Logging</a:t>
              </a:r>
            </a:p>
          </p:txBody>
        </p:sp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CBC4A494-33F7-1148-FDAA-CE12BE9F5697}"/>
                </a:ext>
              </a:extLst>
            </p:cNvPr>
            <p:cNvCxnSpPr>
              <a:cxnSpLocks/>
              <a:stCxn id="25" idx="2"/>
              <a:endCxn id="33" idx="0"/>
            </p:cNvCxnSpPr>
            <p:nvPr/>
          </p:nvCxnSpPr>
          <p:spPr>
            <a:xfrm>
              <a:off x="3904689" y="4162225"/>
              <a:ext cx="0" cy="6512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C365592-CAFA-5498-1958-33D4C672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49430" y="4813427"/>
              <a:ext cx="510518" cy="49262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D30CC5-4B82-B5E6-31C3-3FE1745E94E3}"/>
                </a:ext>
              </a:extLst>
            </p:cNvPr>
            <p:cNvSpPr txBox="1"/>
            <p:nvPr/>
          </p:nvSpPr>
          <p:spPr>
            <a:xfrm>
              <a:off x="3493672" y="5319368"/>
              <a:ext cx="83356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Monitor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750FA3-DF8B-72BF-8D61-810A5387B035}"/>
                </a:ext>
              </a:extLst>
            </p:cNvPr>
            <p:cNvSpPr txBox="1"/>
            <p:nvPr/>
          </p:nvSpPr>
          <p:spPr>
            <a:xfrm>
              <a:off x="4383691" y="20275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9D949D-A885-F83F-94B3-DB251FFC6659}"/>
                </a:ext>
              </a:extLst>
            </p:cNvPr>
            <p:cNvSpPr txBox="1"/>
            <p:nvPr/>
          </p:nvSpPr>
          <p:spPr>
            <a:xfrm>
              <a:off x="3452642" y="203137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801B3E-81F2-C59A-59BF-9DB627A06E8B}"/>
                </a:ext>
              </a:extLst>
            </p:cNvPr>
            <p:cNvSpPr txBox="1"/>
            <p:nvPr/>
          </p:nvSpPr>
          <p:spPr>
            <a:xfrm>
              <a:off x="6334560" y="20173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91F2DD-FF75-4963-4207-B5351F8372F8}"/>
                </a:ext>
              </a:extLst>
            </p:cNvPr>
            <p:cNvSpPr txBox="1"/>
            <p:nvPr/>
          </p:nvSpPr>
          <p:spPr>
            <a:xfrm>
              <a:off x="7285415" y="201001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EC6438-175D-9A7C-A412-C9E5561BC028}"/>
                </a:ext>
              </a:extLst>
            </p:cNvPr>
            <p:cNvSpPr txBox="1"/>
            <p:nvPr/>
          </p:nvSpPr>
          <p:spPr>
            <a:xfrm>
              <a:off x="8287642" y="201080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034783-DB1B-8E9B-25FA-6736609F1D83}"/>
                </a:ext>
              </a:extLst>
            </p:cNvPr>
            <p:cNvSpPr txBox="1"/>
            <p:nvPr/>
          </p:nvSpPr>
          <p:spPr>
            <a:xfrm>
              <a:off x="5412633" y="2025857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276E478-2591-60F3-564A-B9FA0AC3C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77535" y="1582190"/>
              <a:ext cx="412833" cy="39658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708B551-CA33-475F-E63B-FAB3042D2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24452" y="1565506"/>
              <a:ext cx="409682" cy="399985"/>
            </a:xfrm>
            <a:prstGeom prst="rect">
              <a:avLst/>
            </a:prstGeom>
          </p:spPr>
        </p:pic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F3196DAD-542C-C317-E63C-477566E76C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278" y="1553040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9A27BA7-AC58-5448-6C7A-BD41809D2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35960" y="1585462"/>
              <a:ext cx="412833" cy="39891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0BD130D-F070-57BC-C9DA-8CE1B3F3D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90877" y="1540687"/>
              <a:ext cx="412833" cy="432626"/>
            </a:xfrm>
            <a:prstGeom prst="rect">
              <a:avLst/>
            </a:prstGeom>
          </p:spPr>
        </p:pic>
        <p:pic>
          <p:nvPicPr>
            <p:cNvPr id="49" name="Picture 4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52194E0C-A2DE-7949-EB29-04D90D47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110" y="1563450"/>
              <a:ext cx="391996" cy="40409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E497304-6E71-404C-05C4-12347B6742B1}"/>
              </a:ext>
            </a:extLst>
          </p:cNvPr>
          <p:cNvSpPr txBox="1"/>
          <p:nvPr/>
        </p:nvSpPr>
        <p:spPr>
          <a:xfrm>
            <a:off x="0" y="6581001"/>
            <a:ext cx="10635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https://learn.microsoft.com/en-us/azure/azure-vmware/media/configure-customer-managed-keys/customer-managed-keys-diagram-topology.png</a:t>
            </a:r>
          </a:p>
        </p:txBody>
      </p:sp>
    </p:spTree>
    <p:extLst>
      <p:ext uri="{BB962C8B-B14F-4D97-AF65-F5344CB8AC3E}">
        <p14:creationId xmlns:p14="http://schemas.microsoft.com/office/powerpoint/2010/main" val="3810545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Networking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5133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3C1C3E-E120-3674-8E21-7C44AAF768E2}"/>
              </a:ext>
            </a:extLst>
          </p:cNvPr>
          <p:cNvSpPr txBox="1"/>
          <p:nvPr/>
        </p:nvSpPr>
        <p:spPr>
          <a:xfrm>
            <a:off x="1" y="6577471"/>
            <a:ext cx="79318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https://learn.microsoft.com/en-us/azure/azure-vmware/media/introduction/remove-host-scenario-1.png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C42CB3-2889-C9B2-B23C-6976131643FD}"/>
              </a:ext>
            </a:extLst>
          </p:cNvPr>
          <p:cNvGrpSpPr/>
          <p:nvPr/>
        </p:nvGrpSpPr>
        <p:grpSpPr>
          <a:xfrm>
            <a:off x="171976" y="142728"/>
            <a:ext cx="8747849" cy="4195355"/>
            <a:chOff x="171976" y="142728"/>
            <a:chExt cx="8747849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202993" y="2216538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926932" y="864422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9" y="750175"/>
              <a:ext cx="681471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6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7202993" y="146037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3815" y="1602473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1492" y="1759399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139673" y="1983683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6" y="142728"/>
              <a:ext cx="8747849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772643" y="3521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56760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8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6" y="1348846"/>
              <a:ext cx="6631931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563872" y="3446320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3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64635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150628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8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158503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2419728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8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2498476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646BCB-C21A-B185-5584-87927A1ACE3D}"/>
                </a:ext>
              </a:extLst>
            </p:cNvPr>
            <p:cNvSpPr txBox="1"/>
            <p:nvPr/>
          </p:nvSpPr>
          <p:spPr>
            <a:xfrm>
              <a:off x="3353844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C640997-D65B-28FC-9A4F-7B9E8BA3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015" y="1812948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3432592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2F4D3-5CC0-3FF7-BD1A-901EDFEC9661}"/>
                </a:ext>
              </a:extLst>
            </p:cNvPr>
            <p:cNvSpPr txBox="1"/>
            <p:nvPr/>
          </p:nvSpPr>
          <p:spPr>
            <a:xfrm>
              <a:off x="4287960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48525C6E-657C-3B70-C139-1C210AC5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5131" y="1806361"/>
              <a:ext cx="457550" cy="45755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366708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387E9F-1D36-81DA-EB41-9A9F50B4AD54}"/>
                </a:ext>
              </a:extLst>
            </p:cNvPr>
            <p:cNvSpPr txBox="1"/>
            <p:nvPr/>
          </p:nvSpPr>
          <p:spPr>
            <a:xfrm>
              <a:off x="5222076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5" name="Server" descr="Server">
              <a:extLst>
                <a:ext uri="{FF2B5EF4-FFF2-40B4-BE49-F238E27FC236}">
                  <a16:creationId xmlns:a16="http://schemas.microsoft.com/office/drawing/2014/main" id="{33F4768F-0BA0-881A-16A0-89FB22AD8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247" y="1806361"/>
              <a:ext cx="457550" cy="4575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652B49-B86B-D591-D090-364F73B03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6F6F4B-387B-E6FA-069E-134962962C06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112252-7907-0DD2-9B89-0EE4318AB29D}"/>
                </a:ext>
              </a:extLst>
            </p:cNvPr>
            <p:cNvSpPr txBox="1"/>
            <p:nvPr/>
          </p:nvSpPr>
          <p:spPr>
            <a:xfrm>
              <a:off x="6153403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7</a:t>
              </a:r>
            </a:p>
          </p:txBody>
        </p:sp>
        <p:pic>
          <p:nvPicPr>
            <p:cNvPr id="9" name="Server" descr="Server">
              <a:extLst>
                <a:ext uri="{FF2B5EF4-FFF2-40B4-BE49-F238E27FC236}">
                  <a16:creationId xmlns:a16="http://schemas.microsoft.com/office/drawing/2014/main" id="{FE83D93E-C4C8-AC1A-62F8-BC13DBDEB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0574" y="1806361"/>
              <a:ext cx="457550" cy="4575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4DB68-DF45-BF1D-4948-EF00BFBEF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B1ECCF-EBE8-F77C-7A35-6A1289C6269F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072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Connect multiple Azure VMware Solution private clouds in the same region</a:t>
            </a:r>
          </a:p>
        </p:txBody>
      </p:sp>
    </p:spTree>
    <p:extLst>
      <p:ext uri="{BB962C8B-B14F-4D97-AF65-F5344CB8AC3E}">
        <p14:creationId xmlns:p14="http://schemas.microsoft.com/office/powerpoint/2010/main" val="1228678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A4FF2F8-9A7E-A1E8-1CDD-97CC0AD23AF5}"/>
              </a:ext>
            </a:extLst>
          </p:cNvPr>
          <p:cNvGrpSpPr/>
          <p:nvPr/>
        </p:nvGrpSpPr>
        <p:grpSpPr>
          <a:xfrm>
            <a:off x="79827" y="85760"/>
            <a:ext cx="10614672" cy="5506966"/>
            <a:chOff x="309119" y="371320"/>
            <a:chExt cx="10614672" cy="55069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C2CE10-F161-5488-D0B8-F865D308A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9" y="371320"/>
              <a:ext cx="10614672" cy="550696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D2F59A97-D09E-F6FB-014E-3073692E3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EEFB13-34A2-3F9B-9A7D-498E80E0480E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63EBE7-1E13-62B5-AA57-29B7C4EBA494}"/>
                </a:ext>
              </a:extLst>
            </p:cNvPr>
            <p:cNvSpPr txBox="1"/>
            <p:nvPr/>
          </p:nvSpPr>
          <p:spPr>
            <a:xfrm>
              <a:off x="126820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34789D-306C-1404-CA76-2B3665BAC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01170" y="1247525"/>
              <a:ext cx="2307238" cy="218147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03AC5073-DADA-773C-C1A1-09058C149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039" y="1303333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A567A4-8DCA-29DE-2C9C-2880B098F396}"/>
                </a:ext>
              </a:extLst>
            </p:cNvPr>
            <p:cNvSpPr txBox="1"/>
            <p:nvPr/>
          </p:nvSpPr>
          <p:spPr>
            <a:xfrm>
              <a:off x="1255222" y="2629869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FF5A487C-3FED-CFD5-794A-B386EEE3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49895" y="2183769"/>
              <a:ext cx="412833" cy="4128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91AE36-F019-E911-F4B7-BEB7E9C023C9}"/>
                </a:ext>
              </a:extLst>
            </p:cNvPr>
            <p:cNvSpPr txBox="1"/>
            <p:nvPr/>
          </p:nvSpPr>
          <p:spPr>
            <a:xfrm>
              <a:off x="5017249" y="351390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D29047-A933-462B-1D39-F5A9A318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96479" y="3415446"/>
              <a:ext cx="2307238" cy="21814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 descr="Azure VMware Solution Private Cloud">
              <a:extLst>
                <a:ext uri="{FF2B5EF4-FFF2-40B4-BE49-F238E27FC236}">
                  <a16:creationId xmlns:a16="http://schemas.microsoft.com/office/drawing/2014/main" id="{0F4E95D8-2BD6-FDDC-2B8F-2B841CB43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3471253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06376B-FD9D-C3ED-9395-7D29D557C7F7}"/>
                </a:ext>
              </a:extLst>
            </p:cNvPr>
            <p:cNvSpPr txBox="1"/>
            <p:nvPr/>
          </p:nvSpPr>
          <p:spPr>
            <a:xfrm>
              <a:off x="876628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A7F10D-AB0F-7E14-739A-91C9F7DA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99250" y="1247526"/>
              <a:ext cx="2307238" cy="216792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646577BF-6F00-3982-A013-909478E54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81119" y="1303333"/>
              <a:ext cx="412833" cy="412833"/>
            </a:xfrm>
            <a:prstGeom prst="rect">
              <a:avLst/>
            </a:prstGeom>
          </p:spPr>
        </p:pic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0C9E9990-155D-6F2B-696C-F385D6FA8E2F}"/>
                </a:ext>
              </a:extLst>
            </p:cNvPr>
            <p:cNvCxnSpPr>
              <a:cxnSpLocks/>
            </p:cNvCxnSpPr>
            <p:nvPr/>
          </p:nvCxnSpPr>
          <p:spPr>
            <a:xfrm>
              <a:off x="3008408" y="1905000"/>
              <a:ext cx="519084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93E84CAD-7963-0172-B7CA-586E00EC429E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5650098" y="1905000"/>
              <a:ext cx="2549152" cy="151044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01282CA9-8661-9E08-29D8-D4056C456305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3008408" y="1905000"/>
              <a:ext cx="2641690" cy="151044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C47F7D-0B25-F209-EBB0-587271B095AB}"/>
                </a:ext>
              </a:extLst>
            </p:cNvPr>
            <p:cNvSpPr txBox="1"/>
            <p:nvPr/>
          </p:nvSpPr>
          <p:spPr>
            <a:xfrm>
              <a:off x="5048138" y="2259482"/>
              <a:ext cx="10788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Mesh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04B176-48B8-5ED3-5BA6-D270358B0378}"/>
                </a:ext>
              </a:extLst>
            </p:cNvPr>
            <p:cNvSpPr txBox="1"/>
            <p:nvPr/>
          </p:nvSpPr>
          <p:spPr>
            <a:xfrm>
              <a:off x="5028307" y="1600191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44D6FD-F19F-15C7-5453-510608DC44E7}"/>
                </a:ext>
              </a:extLst>
            </p:cNvPr>
            <p:cNvSpPr txBox="1"/>
            <p:nvPr/>
          </p:nvSpPr>
          <p:spPr>
            <a:xfrm>
              <a:off x="3307232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C9C12E-B526-59DA-2534-269FADE62F6B}"/>
                </a:ext>
              </a:extLst>
            </p:cNvPr>
            <p:cNvSpPr txBox="1"/>
            <p:nvPr/>
          </p:nvSpPr>
          <p:spPr>
            <a:xfrm>
              <a:off x="6718433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5A9420-88B8-00FB-4C60-97B217C68241}"/>
                </a:ext>
              </a:extLst>
            </p:cNvPr>
            <p:cNvSpPr txBox="1"/>
            <p:nvPr/>
          </p:nvSpPr>
          <p:spPr>
            <a:xfrm>
              <a:off x="3214427" y="1211476"/>
              <a:ext cx="376385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AVS Interconnect for highest throughput and lowest latency</a:t>
              </a:r>
            </a:p>
            <a:p>
              <a:pPr algn="l"/>
              <a:r>
                <a:rPr lang="en-US" sz="1100" b="1" dirty="0"/>
                <a:t>between private clouds in same Azure Region</a:t>
              </a:r>
            </a:p>
          </p:txBody>
        </p:sp>
        <p:grpSp>
          <p:nvGrpSpPr>
            <p:cNvPr id="39" name="location 1" descr="location">
              <a:extLst>
                <a:ext uri="{FF2B5EF4-FFF2-40B4-BE49-F238E27FC236}">
                  <a16:creationId xmlns:a16="http://schemas.microsoft.com/office/drawing/2014/main" id="{8DEAE36A-DF0F-F15C-8002-7BC2FD67AB61}"/>
                </a:ext>
              </a:extLst>
            </p:cNvPr>
            <p:cNvGrpSpPr/>
            <p:nvPr/>
          </p:nvGrpSpPr>
          <p:grpSpPr>
            <a:xfrm>
              <a:off x="2120397" y="533798"/>
              <a:ext cx="193915" cy="263085"/>
              <a:chOff x="798318" y="5778597"/>
              <a:chExt cx="268482" cy="386300"/>
            </a:xfrm>
          </p:grpSpPr>
          <p:sp>
            <p:nvSpPr>
              <p:cNvPr id="47" name="Freeform 113">
                <a:extLst>
                  <a:ext uri="{FF2B5EF4-FFF2-40B4-BE49-F238E27FC236}">
                    <a16:creationId xmlns:a16="http://schemas.microsoft.com/office/drawing/2014/main" id="{84E30668-1915-9303-5EFC-819B4E34C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E4557DC-EAA3-A77B-1608-43D599D1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E6CFC4-CC32-D438-339B-D1BEDEBA0F54}"/>
                </a:ext>
              </a:extLst>
            </p:cNvPr>
            <p:cNvSpPr txBox="1"/>
            <p:nvPr/>
          </p:nvSpPr>
          <p:spPr>
            <a:xfrm>
              <a:off x="2377913" y="580703"/>
              <a:ext cx="12936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Single Azure Region</a:t>
              </a:r>
            </a:p>
          </p:txBody>
        </p:sp>
        <p:pic>
          <p:nvPicPr>
            <p:cNvPr id="41" name="Graphic 40" descr="Azure VMware Solution Private Cloud">
              <a:extLst>
                <a:ext uri="{FF2B5EF4-FFF2-40B4-BE49-F238E27FC236}">
                  <a16:creationId xmlns:a16="http://schemas.microsoft.com/office/drawing/2014/main" id="{7C80A476-5E3F-2CBF-DB29-E893A17BB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2183769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F8FDDB-2804-EB09-F780-888CAE84CDD3}"/>
                </a:ext>
              </a:extLst>
            </p:cNvPr>
            <p:cNvSpPr txBox="1"/>
            <p:nvPr/>
          </p:nvSpPr>
          <p:spPr>
            <a:xfrm>
              <a:off x="5026606" y="4578724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4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820D5C9-B35D-CD79-34F8-05561CC9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1279" y="4132624"/>
              <a:ext cx="412833" cy="41283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41B6E5-3F88-B171-52D9-F0B6ECA9A522}"/>
                </a:ext>
              </a:extLst>
            </p:cNvPr>
            <p:cNvSpPr txBox="1"/>
            <p:nvPr/>
          </p:nvSpPr>
          <p:spPr>
            <a:xfrm>
              <a:off x="8802123" y="2705582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4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6BC2FAF3-456F-4C3A-AC02-D43D0C1BA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96796" y="2259482"/>
              <a:ext cx="412833" cy="4128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222E62-8C11-68E4-971E-DA9132062957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https://learn.microsoft.com/en-us/azure/azure-vmware/media/networking/avs-interconnect.png</a:t>
            </a:r>
          </a:p>
        </p:txBody>
      </p:sp>
    </p:spTree>
    <p:extLst>
      <p:ext uri="{BB962C8B-B14F-4D97-AF65-F5344CB8AC3E}">
        <p14:creationId xmlns:p14="http://schemas.microsoft.com/office/powerpoint/2010/main" val="4061022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NSX Scale and Performance Recommendations for VMware HCX</a:t>
            </a:r>
          </a:p>
        </p:txBody>
      </p:sp>
    </p:spTree>
    <p:extLst>
      <p:ext uri="{BB962C8B-B14F-4D97-AF65-F5344CB8AC3E}">
        <p14:creationId xmlns:p14="http://schemas.microsoft.com/office/powerpoint/2010/main" val="2214816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8E0A3-1FC0-6A6D-76AD-8E9EEDF3B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9518CA-5A6A-55C0-A8B8-5650FDAF5201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https://learn.microsoft.com/en-us/azure/azure-vmware/media/nsxt/default-nsx-topology.png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EC20677-5968-26D9-EBD6-CDB06EA6F4F7}"/>
              </a:ext>
            </a:extLst>
          </p:cNvPr>
          <p:cNvGrpSpPr/>
          <p:nvPr/>
        </p:nvGrpSpPr>
        <p:grpSpPr>
          <a:xfrm>
            <a:off x="163046" y="223588"/>
            <a:ext cx="7698658" cy="4941709"/>
            <a:chOff x="163046" y="223588"/>
            <a:chExt cx="7698658" cy="49417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3C3952-4590-7523-ED70-FF60D5348C18}"/>
                </a:ext>
              </a:extLst>
            </p:cNvPr>
            <p:cNvSpPr/>
            <p:nvPr/>
          </p:nvSpPr>
          <p:spPr>
            <a:xfrm>
              <a:off x="5021850" y="2352428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5CC8FE-C456-1AF0-5980-0D8DE3A02DF6}"/>
                </a:ext>
              </a:extLst>
            </p:cNvPr>
            <p:cNvSpPr/>
            <p:nvPr/>
          </p:nvSpPr>
          <p:spPr>
            <a:xfrm>
              <a:off x="2147191" y="2335102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CCCAE5-E748-CA2E-0039-047E88498540}"/>
                </a:ext>
              </a:extLst>
            </p:cNvPr>
            <p:cNvSpPr txBox="1"/>
            <p:nvPr/>
          </p:nvSpPr>
          <p:spPr>
            <a:xfrm>
              <a:off x="854477" y="168856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C0A2F0-E6AD-1E97-AF6C-4A324C89D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6554" y="1591891"/>
              <a:ext cx="7454812" cy="346142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6" descr="Azure VMware Solution Private Cloud">
              <a:extLst>
                <a:ext uri="{FF2B5EF4-FFF2-40B4-BE49-F238E27FC236}">
                  <a16:creationId xmlns:a16="http://schemas.microsoft.com/office/drawing/2014/main" id="{43CF7D2D-7604-C7CE-5984-74366AE50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9307" y="1645906"/>
              <a:ext cx="412833" cy="412833"/>
            </a:xfrm>
            <a:prstGeom prst="rect">
              <a:avLst/>
            </a:prstGeom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4724B7D-F595-1F3F-03BB-FD916A7DCB83}"/>
                </a:ext>
              </a:extLst>
            </p:cNvPr>
            <p:cNvSpPr txBox="1"/>
            <p:nvPr/>
          </p:nvSpPr>
          <p:spPr>
            <a:xfrm>
              <a:off x="913646" y="2697871"/>
              <a:ext cx="6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DFC2EF-BF09-8B29-810B-CF2D615B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3046" y="223588"/>
              <a:ext cx="7698658" cy="49417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0" name="Picture 19" descr="Microsoft Azure - Wikipedia">
              <a:extLst>
                <a:ext uri="{FF2B5EF4-FFF2-40B4-BE49-F238E27FC236}">
                  <a16:creationId xmlns:a16="http://schemas.microsoft.com/office/drawing/2014/main" id="{6A963D50-8E35-F6CD-5E56-B5E79CA25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583" y="32283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15020F69-3808-2CBE-B5BA-23C7C0AEF09E}"/>
                </a:ext>
              </a:extLst>
            </p:cNvPr>
            <p:cNvSpPr txBox="1"/>
            <p:nvPr/>
          </p:nvSpPr>
          <p:spPr>
            <a:xfrm>
              <a:off x="830658" y="44827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22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93EF1C9-9475-E655-809D-2DA224E1C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41626" y="666827"/>
              <a:ext cx="448567" cy="448567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FC291823-0571-8005-117F-5936F29E8B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7691" y="1073739"/>
              <a:ext cx="8952" cy="50057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14">
              <a:extLst>
                <a:ext uri="{FF2B5EF4-FFF2-40B4-BE49-F238E27FC236}">
                  <a16:creationId xmlns:a16="http://schemas.microsoft.com/office/drawing/2014/main" id="{D8592976-D2EE-083F-E951-F0AF5CC1AA8B}"/>
                </a:ext>
              </a:extLst>
            </p:cNvPr>
            <p:cNvSpPr txBox="1"/>
            <p:nvPr/>
          </p:nvSpPr>
          <p:spPr>
            <a:xfrm>
              <a:off x="3256572" y="1235762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31" name="グラフィックス 37" descr="Azure ExpressRoute">
              <a:extLst>
                <a:ext uri="{FF2B5EF4-FFF2-40B4-BE49-F238E27FC236}">
                  <a16:creationId xmlns:a16="http://schemas.microsoft.com/office/drawing/2014/main" id="{C1B6E941-DC05-5C0E-5039-506CEA2A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5929" y="905882"/>
              <a:ext cx="411950" cy="397689"/>
            </a:xfrm>
            <a:prstGeom prst="rect">
              <a:avLst/>
            </a:prstGeom>
          </p:spPr>
        </p:pic>
        <p:pic>
          <p:nvPicPr>
            <p:cNvPr id="45" name="Gateway Services" descr="Gateway Services">
              <a:extLst>
                <a:ext uri="{FF2B5EF4-FFF2-40B4-BE49-F238E27FC236}">
                  <a16:creationId xmlns:a16="http://schemas.microsoft.com/office/drawing/2014/main" id="{F548D4D1-C7C7-D6E0-AF37-DB2358D9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68290" y="2608831"/>
              <a:ext cx="484244" cy="492622"/>
            </a:xfrm>
            <a:prstGeom prst="rect">
              <a:avLst/>
            </a:prstGeom>
          </p:spPr>
        </p:pic>
        <p:sp>
          <p:nvSpPr>
            <p:cNvPr id="48" name="TextBox 17">
              <a:extLst>
                <a:ext uri="{FF2B5EF4-FFF2-40B4-BE49-F238E27FC236}">
                  <a16:creationId xmlns:a16="http://schemas.microsoft.com/office/drawing/2014/main" id="{8B4E4338-7A4A-CB26-BC4F-AA05666D769B}"/>
                </a:ext>
              </a:extLst>
            </p:cNvPr>
            <p:cNvSpPr txBox="1"/>
            <p:nvPr/>
          </p:nvSpPr>
          <p:spPr>
            <a:xfrm>
              <a:off x="3232015" y="2462830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pic>
          <p:nvPicPr>
            <p:cNvPr id="50" name="Gateway Services" descr="Gateway Services">
              <a:extLst>
                <a:ext uri="{FF2B5EF4-FFF2-40B4-BE49-F238E27FC236}">
                  <a16:creationId xmlns:a16="http://schemas.microsoft.com/office/drawing/2014/main" id="{E1D96386-2922-E487-3368-76AD36DBD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68290" y="3499179"/>
              <a:ext cx="484244" cy="492622"/>
            </a:xfrm>
            <a:prstGeom prst="rect">
              <a:avLst/>
            </a:prstGeom>
          </p:spPr>
        </p:pic>
        <p:sp>
          <p:nvSpPr>
            <p:cNvPr id="51" name="TextBox 19">
              <a:extLst>
                <a:ext uri="{FF2B5EF4-FFF2-40B4-BE49-F238E27FC236}">
                  <a16:creationId xmlns:a16="http://schemas.microsoft.com/office/drawing/2014/main" id="{1F6F19A3-D741-E1D5-7E0E-C8746CDAF086}"/>
                </a:ext>
              </a:extLst>
            </p:cNvPr>
            <p:cNvSpPr txBox="1"/>
            <p:nvPr/>
          </p:nvSpPr>
          <p:spPr>
            <a:xfrm>
              <a:off x="5435767" y="3206522"/>
              <a:ext cx="53379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/>
                <a:t>Tier-1 </a:t>
              </a:r>
            </a:p>
            <a:p>
              <a:pPr algn="ctr"/>
              <a:r>
                <a:rPr lang="en-US" sz="1100"/>
                <a:t>Gateway</a:t>
              </a:r>
            </a:p>
          </p:txBody>
        </p:sp>
        <p:cxnSp>
          <p:nvCxnSpPr>
            <p:cNvPr id="52" name="Connector: Elbow 61">
              <a:extLst>
                <a:ext uri="{FF2B5EF4-FFF2-40B4-BE49-F238E27FC236}">
                  <a16:creationId xmlns:a16="http://schemas.microsoft.com/office/drawing/2014/main" id="{C06D002F-BAAD-B8BE-D7F8-0EC8360B4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7712" y="1580739"/>
              <a:ext cx="516318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61">
              <a:extLst>
                <a:ext uri="{FF2B5EF4-FFF2-40B4-BE49-F238E27FC236}">
                  <a16:creationId xmlns:a16="http://schemas.microsoft.com/office/drawing/2014/main" id="{82497114-7B27-1EB2-9ABE-572BA595587B}"/>
                </a:ext>
              </a:extLst>
            </p:cNvPr>
            <p:cNvCxnSpPr>
              <a:cxnSpLocks/>
              <a:stCxn id="45" idx="2"/>
              <a:endCxn id="50" idx="0"/>
            </p:cNvCxnSpPr>
            <p:nvPr/>
          </p:nvCxnSpPr>
          <p:spPr>
            <a:xfrm>
              <a:off x="4010412" y="310145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9A5521BF-2D4D-4632-DFD8-CBF974871209}"/>
                </a:ext>
              </a:extLst>
            </p:cNvPr>
            <p:cNvSpPr txBox="1"/>
            <p:nvPr/>
          </p:nvSpPr>
          <p:spPr>
            <a:xfrm>
              <a:off x="2677949" y="716085"/>
              <a:ext cx="1108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 b="1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86A9AC-8659-898E-9B59-C9E164748A01}"/>
                </a:ext>
              </a:extLst>
            </p:cNvPr>
            <p:cNvSpPr/>
            <p:nvPr/>
          </p:nvSpPr>
          <p:spPr>
            <a:xfrm rot="11009815" flipH="1">
              <a:off x="3938949" y="1008876"/>
              <a:ext cx="442908" cy="3943586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56" name="Gateway Services" descr="Gateway Services">
              <a:extLst>
                <a:ext uri="{FF2B5EF4-FFF2-40B4-BE49-F238E27FC236}">
                  <a16:creationId xmlns:a16="http://schemas.microsoft.com/office/drawing/2014/main" id="{374E2654-0067-9A39-4FE9-A75EBF34B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6048" y="2543536"/>
              <a:ext cx="484244" cy="492622"/>
            </a:xfrm>
            <a:prstGeom prst="rect">
              <a:avLst/>
            </a:prstGeom>
          </p:spPr>
        </p:pic>
        <p:pic>
          <p:nvPicPr>
            <p:cNvPr id="57" name="Gateway Services" descr="Gateway Services">
              <a:extLst>
                <a:ext uri="{FF2B5EF4-FFF2-40B4-BE49-F238E27FC236}">
                  <a16:creationId xmlns:a16="http://schemas.microsoft.com/office/drawing/2014/main" id="{37DF9255-2D7D-1702-156B-7AF7F31AF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6048" y="3492427"/>
              <a:ext cx="484244" cy="492622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8DCA0A-11D4-1C08-357C-0DAFBB6A1707}"/>
                </a:ext>
              </a:extLst>
            </p:cNvPr>
            <p:cNvCxnSpPr>
              <a:cxnSpLocks/>
              <a:stCxn id="56" idx="2"/>
              <a:endCxn id="57" idx="0"/>
            </p:cNvCxnSpPr>
            <p:nvPr/>
          </p:nvCxnSpPr>
          <p:spPr>
            <a:xfrm>
              <a:off x="5348170" y="3036158"/>
              <a:ext cx="0" cy="456269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2C8840-FFD2-BC18-5B00-9D8F2DC69912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H="1" flipV="1">
              <a:off x="4554030" y="1591891"/>
              <a:ext cx="794140" cy="951645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Minus Sign 59">
              <a:extLst>
                <a:ext uri="{FF2B5EF4-FFF2-40B4-BE49-F238E27FC236}">
                  <a16:creationId xmlns:a16="http://schemas.microsoft.com/office/drawing/2014/main" id="{E778A462-D742-F497-A230-9F89623E45C5}"/>
                </a:ext>
              </a:extLst>
            </p:cNvPr>
            <p:cNvSpPr/>
            <p:nvPr/>
          </p:nvSpPr>
          <p:spPr>
            <a:xfrm>
              <a:off x="1137092" y="4531207"/>
              <a:ext cx="3174622" cy="221621"/>
            </a:xfrm>
            <a:prstGeom prst="mathMinus">
              <a:avLst>
                <a:gd name="adj1" fmla="val 2352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Minus Sign 60">
              <a:extLst>
                <a:ext uri="{FF2B5EF4-FFF2-40B4-BE49-F238E27FC236}">
                  <a16:creationId xmlns:a16="http://schemas.microsoft.com/office/drawing/2014/main" id="{D73B9E3C-D211-37B5-1CE5-3DD97C33E957}"/>
                </a:ext>
              </a:extLst>
            </p:cNvPr>
            <p:cNvSpPr/>
            <p:nvPr/>
          </p:nvSpPr>
          <p:spPr>
            <a:xfrm>
              <a:off x="2000509" y="4806415"/>
              <a:ext cx="2547182" cy="221621"/>
            </a:xfrm>
            <a:prstGeom prst="mathMinus">
              <a:avLst>
                <a:gd name="adj1" fmla="val 23520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76F9E6-FE9E-0190-CEB5-F92EC0F42E47}"/>
                </a:ext>
              </a:extLst>
            </p:cNvPr>
            <p:cNvSpPr txBox="1"/>
            <p:nvPr/>
          </p:nvSpPr>
          <p:spPr>
            <a:xfrm>
              <a:off x="301631" y="4470991"/>
              <a:ext cx="16194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TNTXX-HCX-UPLINK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D741B92-5950-C009-C219-F7D303C83BE1}"/>
                </a:ext>
              </a:extLst>
            </p:cNvPr>
            <p:cNvSpPr txBox="1"/>
            <p:nvPr/>
          </p:nvSpPr>
          <p:spPr>
            <a:xfrm>
              <a:off x="1089958" y="4758532"/>
              <a:ext cx="9957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6"/>
                  </a:solidFill>
                </a:rPr>
                <a:t>NSX Segments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9457A25-1B36-777B-387A-3144C5307C6D}"/>
                </a:ext>
              </a:extLst>
            </p:cNvPr>
            <p:cNvSpPr txBox="1"/>
            <p:nvPr/>
          </p:nvSpPr>
          <p:spPr>
            <a:xfrm>
              <a:off x="3211690" y="3230117"/>
              <a:ext cx="8062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CDD605-9F0C-2B82-91A7-4E8146DAC2A1}"/>
                </a:ext>
              </a:extLst>
            </p:cNvPr>
            <p:cNvSpPr txBox="1"/>
            <p:nvPr/>
          </p:nvSpPr>
          <p:spPr>
            <a:xfrm>
              <a:off x="5277950" y="2424873"/>
              <a:ext cx="10646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8F7B3C4-8E97-258F-8858-2A5228D68006}"/>
                </a:ext>
              </a:extLst>
            </p:cNvPr>
            <p:cNvSpPr txBox="1"/>
            <p:nvPr/>
          </p:nvSpPr>
          <p:spPr>
            <a:xfrm>
              <a:off x="2147191" y="2346146"/>
              <a:ext cx="8274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NSX Edge-1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DE4587-6D31-B317-7228-18D1FAD7110B}"/>
                </a:ext>
              </a:extLst>
            </p:cNvPr>
            <p:cNvSpPr txBox="1"/>
            <p:nvPr/>
          </p:nvSpPr>
          <p:spPr>
            <a:xfrm>
              <a:off x="6498342" y="2420425"/>
              <a:ext cx="84811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NSX Edge-2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6A0E928-19E9-D3BC-237A-9F6AAE907C62}"/>
                </a:ext>
              </a:extLst>
            </p:cNvPr>
            <p:cNvCxnSpPr/>
            <p:nvPr/>
          </p:nvCxnSpPr>
          <p:spPr>
            <a:xfrm flipV="1">
              <a:off x="3679195" y="952458"/>
              <a:ext cx="758367" cy="3635513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32B22BF-12CA-3C20-D618-C77C07D8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1712" y="2147445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C9B2833-7E86-E85D-6E36-FC7E83BBB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455" y="2195787"/>
              <a:ext cx="412833" cy="39658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B7EC984-0C69-C392-70DC-FD9B52172F36}"/>
                </a:ext>
              </a:extLst>
            </p:cNvPr>
            <p:cNvSpPr txBox="1"/>
            <p:nvPr/>
          </p:nvSpPr>
          <p:spPr>
            <a:xfrm>
              <a:off x="193618" y="2563205"/>
              <a:ext cx="145965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VMware NSX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37257FD-BF64-1E56-B6AB-B77026501ED5}"/>
                </a:ext>
              </a:extLst>
            </p:cNvPr>
            <p:cNvSpPr txBox="1"/>
            <p:nvPr/>
          </p:nvSpPr>
          <p:spPr>
            <a:xfrm>
              <a:off x="4670828" y="921413"/>
              <a:ext cx="137385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624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1B821-4216-34DC-7028-74BDFB6E8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242698-D27E-F266-31F1-24CF3FC31244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https://learn.microsoft.com/en-us/azure/azure-vmware/media/nsxt/nsx-traffic-flow-additional-tier-1-gateway.png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43E270F-B419-2345-A88A-6A44295BB50A}"/>
              </a:ext>
            </a:extLst>
          </p:cNvPr>
          <p:cNvGrpSpPr/>
          <p:nvPr/>
        </p:nvGrpSpPr>
        <p:grpSpPr>
          <a:xfrm>
            <a:off x="334985" y="406060"/>
            <a:ext cx="8090755" cy="4810302"/>
            <a:chOff x="334985" y="406060"/>
            <a:chExt cx="8090755" cy="48103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CC6ECE-C572-B3A1-CFE2-F1608EFD8A29}"/>
                </a:ext>
              </a:extLst>
            </p:cNvPr>
            <p:cNvSpPr/>
            <p:nvPr/>
          </p:nvSpPr>
          <p:spPr>
            <a:xfrm>
              <a:off x="5212479" y="2471191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C8CE1C-E3F1-CA0A-1A7E-26F0DCD97FFD}"/>
                </a:ext>
              </a:extLst>
            </p:cNvPr>
            <p:cNvSpPr/>
            <p:nvPr/>
          </p:nvSpPr>
          <p:spPr>
            <a:xfrm>
              <a:off x="2319130" y="2460147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ateway Services" descr="Gateway Services">
              <a:extLst>
                <a:ext uri="{FF2B5EF4-FFF2-40B4-BE49-F238E27FC236}">
                  <a16:creationId xmlns:a16="http://schemas.microsoft.com/office/drawing/2014/main" id="{F569E841-6A93-3466-FD13-19A2AD88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9029" y="3617472"/>
              <a:ext cx="484244" cy="4926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EF4B2B-4894-151D-C27E-A23E9FFB20CD}"/>
                </a:ext>
              </a:extLst>
            </p:cNvPr>
            <p:cNvSpPr txBox="1"/>
            <p:nvPr/>
          </p:nvSpPr>
          <p:spPr>
            <a:xfrm>
              <a:off x="1026416" y="1813607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EE9619-535B-DE76-8C41-EFFB3B38D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8493" y="1716936"/>
              <a:ext cx="7487472" cy="3278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6" descr="Azure VMware Solution Private Cloud">
              <a:extLst>
                <a:ext uri="{FF2B5EF4-FFF2-40B4-BE49-F238E27FC236}">
                  <a16:creationId xmlns:a16="http://schemas.microsoft.com/office/drawing/2014/main" id="{F3CA4972-6EC3-000F-544E-63BF22CA5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246" y="1770951"/>
              <a:ext cx="412833" cy="412833"/>
            </a:xfrm>
            <a:prstGeom prst="rect">
              <a:avLst/>
            </a:prstGeom>
          </p:spPr>
        </p:pic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BEA1000D-0DDF-4013-F21A-D1BDD83E1408}"/>
                </a:ext>
              </a:extLst>
            </p:cNvPr>
            <p:cNvSpPr txBox="1"/>
            <p:nvPr/>
          </p:nvSpPr>
          <p:spPr>
            <a:xfrm>
              <a:off x="696087" y="2822916"/>
              <a:ext cx="7790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/>
                <a:t>VMware NSX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9F7220-9C4A-0AFD-8C62-83B6FFC80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4985" y="406060"/>
              <a:ext cx="8090755" cy="48103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Microsoft Azure - Wikipedia">
              <a:extLst>
                <a:ext uri="{FF2B5EF4-FFF2-40B4-BE49-F238E27FC236}">
                  <a16:creationId xmlns:a16="http://schemas.microsoft.com/office/drawing/2014/main" id="{01AF6346-A483-629B-DA19-4C6F3E89C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32" y="58545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1370BB34-7F49-B6A6-BD85-7B9ADC8E5B59}"/>
                </a:ext>
              </a:extLst>
            </p:cNvPr>
            <p:cNvSpPr txBox="1"/>
            <p:nvPr/>
          </p:nvSpPr>
          <p:spPr>
            <a:xfrm>
              <a:off x="973545" y="70723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4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130B29-73ED-5CA7-1C4A-9C2D1EF84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13565" y="791872"/>
              <a:ext cx="448567" cy="448567"/>
            </a:xfrm>
            <a:prstGeom prst="rect">
              <a:avLst/>
            </a:prstGeom>
          </p:spPr>
        </p:pic>
        <p:cxnSp>
          <p:nvCxnSpPr>
            <p:cNvPr id="15" name="Connector: Elbow 61">
              <a:extLst>
                <a:ext uri="{FF2B5EF4-FFF2-40B4-BE49-F238E27FC236}">
                  <a16:creationId xmlns:a16="http://schemas.microsoft.com/office/drawing/2014/main" id="{2383DFE2-C599-F899-6EEE-5AA2BB2E0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9630" y="1198784"/>
              <a:ext cx="8952" cy="50057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3F665293-929D-E1CF-17D0-416C47113A2C}"/>
                </a:ext>
              </a:extLst>
            </p:cNvPr>
            <p:cNvSpPr txBox="1"/>
            <p:nvPr/>
          </p:nvSpPr>
          <p:spPr>
            <a:xfrm>
              <a:off x="3428511" y="136080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7" name="グラフィックス 37" descr="Azure ExpressRoute">
              <a:extLst>
                <a:ext uri="{FF2B5EF4-FFF2-40B4-BE49-F238E27FC236}">
                  <a16:creationId xmlns:a16="http://schemas.microsoft.com/office/drawing/2014/main" id="{9253E738-C81D-6636-77E9-0718D431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17868" y="1030927"/>
              <a:ext cx="411950" cy="397689"/>
            </a:xfrm>
            <a:prstGeom prst="rect">
              <a:avLst/>
            </a:prstGeom>
          </p:spPr>
        </p:pic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24C88FA1-39ED-C1EF-F1BE-E2E0BC0F2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0229" y="2733876"/>
              <a:ext cx="484244" cy="492622"/>
            </a:xfrm>
            <a:prstGeom prst="rect">
              <a:avLst/>
            </a:prstGeom>
          </p:spPr>
        </p:pic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755F2607-9D25-9A5A-CB04-9AB45EF852F8}"/>
                </a:ext>
              </a:extLst>
            </p:cNvPr>
            <p:cNvSpPr txBox="1"/>
            <p:nvPr/>
          </p:nvSpPr>
          <p:spPr>
            <a:xfrm>
              <a:off x="3403954" y="2587875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pic>
          <p:nvPicPr>
            <p:cNvPr id="20" name="Gateway Services" descr="Gateway Services">
              <a:extLst>
                <a:ext uri="{FF2B5EF4-FFF2-40B4-BE49-F238E27FC236}">
                  <a16:creationId xmlns:a16="http://schemas.microsoft.com/office/drawing/2014/main" id="{44D3908B-903F-EC20-671B-CD3DA872B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0229" y="3624224"/>
              <a:ext cx="484244" cy="492622"/>
            </a:xfrm>
            <a:prstGeom prst="rect">
              <a:avLst/>
            </a:prstGeom>
          </p:spPr>
        </p:pic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B5F9DD5F-AA48-79E0-B68C-6599A65530D5}"/>
                </a:ext>
              </a:extLst>
            </p:cNvPr>
            <p:cNvSpPr txBox="1"/>
            <p:nvPr/>
          </p:nvSpPr>
          <p:spPr>
            <a:xfrm>
              <a:off x="5565349" y="3382598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078E8772-5128-9661-A5E9-938AD4F676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9651" y="1705784"/>
              <a:ext cx="516318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61">
              <a:extLst>
                <a:ext uri="{FF2B5EF4-FFF2-40B4-BE49-F238E27FC236}">
                  <a16:creationId xmlns:a16="http://schemas.microsoft.com/office/drawing/2014/main" id="{A50137E0-9F2A-39BD-9A00-E6B7AF17D362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>
              <a:off x="4182351" y="3226498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506EA0-24BB-4EE1-93B4-6ACEEB846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4954" y="1775943"/>
              <a:ext cx="7232822" cy="247498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26CF51B-602F-3612-1B51-CB7F1F3B1E05}"/>
                </a:ext>
              </a:extLst>
            </p:cNvPr>
            <p:cNvSpPr/>
            <p:nvPr/>
          </p:nvSpPr>
          <p:spPr>
            <a:xfrm rot="11009815" flipH="1">
              <a:off x="4137266" y="1180255"/>
              <a:ext cx="499501" cy="3538446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7" name="Gateway Services" descr="Gateway Services">
              <a:extLst>
                <a:ext uri="{FF2B5EF4-FFF2-40B4-BE49-F238E27FC236}">
                  <a16:creationId xmlns:a16="http://schemas.microsoft.com/office/drawing/2014/main" id="{8E20FA51-E740-64D6-1AA1-6E49876E1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7987" y="2668581"/>
              <a:ext cx="484244" cy="492622"/>
            </a:xfrm>
            <a:prstGeom prst="rect">
              <a:avLst/>
            </a:prstGeom>
          </p:spPr>
        </p:pic>
        <p:pic>
          <p:nvPicPr>
            <p:cNvPr id="28" name="Gateway Services" descr="Gateway Services">
              <a:extLst>
                <a:ext uri="{FF2B5EF4-FFF2-40B4-BE49-F238E27FC236}">
                  <a16:creationId xmlns:a16="http://schemas.microsoft.com/office/drawing/2014/main" id="{BCE5FF47-C1CF-0951-2B2F-7875F6F02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7987" y="3617472"/>
              <a:ext cx="484244" cy="492622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F868371-7AD5-1AB9-B853-E381A95566C9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5520109" y="3161203"/>
              <a:ext cx="0" cy="456269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D435DE6-3C5C-8B69-3E8D-5840F5EEF20B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4725969" y="1705784"/>
              <a:ext cx="794140" cy="962797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Minus Sign 30">
              <a:extLst>
                <a:ext uri="{FF2B5EF4-FFF2-40B4-BE49-F238E27FC236}">
                  <a16:creationId xmlns:a16="http://schemas.microsoft.com/office/drawing/2014/main" id="{00B4216A-8F89-0B94-36AA-0BE666B3C3C1}"/>
                </a:ext>
              </a:extLst>
            </p:cNvPr>
            <p:cNvSpPr/>
            <p:nvPr/>
          </p:nvSpPr>
          <p:spPr>
            <a:xfrm>
              <a:off x="1155085" y="4355442"/>
              <a:ext cx="3174622" cy="221621"/>
            </a:xfrm>
            <a:prstGeom prst="mathMinus">
              <a:avLst>
                <a:gd name="adj1" fmla="val 2352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inus Sign 31">
              <a:extLst>
                <a:ext uri="{FF2B5EF4-FFF2-40B4-BE49-F238E27FC236}">
                  <a16:creationId xmlns:a16="http://schemas.microsoft.com/office/drawing/2014/main" id="{1416C57D-B80D-9BCA-2FD6-67635C116835}"/>
                </a:ext>
              </a:extLst>
            </p:cNvPr>
            <p:cNvSpPr/>
            <p:nvPr/>
          </p:nvSpPr>
          <p:spPr>
            <a:xfrm>
              <a:off x="2004276" y="4655461"/>
              <a:ext cx="2547182" cy="221621"/>
            </a:xfrm>
            <a:prstGeom prst="mathMinus">
              <a:avLst>
                <a:gd name="adj1" fmla="val 23520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inus Sign 32">
              <a:extLst>
                <a:ext uri="{FF2B5EF4-FFF2-40B4-BE49-F238E27FC236}">
                  <a16:creationId xmlns:a16="http://schemas.microsoft.com/office/drawing/2014/main" id="{4BF9AFCA-9AB9-4233-304B-6E3131EEB5C2}"/>
                </a:ext>
              </a:extLst>
            </p:cNvPr>
            <p:cNvSpPr/>
            <p:nvPr/>
          </p:nvSpPr>
          <p:spPr>
            <a:xfrm>
              <a:off x="5407472" y="4445160"/>
              <a:ext cx="1872974" cy="221621"/>
            </a:xfrm>
            <a:prstGeom prst="mathMinus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AD258F-6C60-728A-AF72-E549DF0A6E74}"/>
                </a:ext>
              </a:extLst>
            </p:cNvPr>
            <p:cNvSpPr txBox="1"/>
            <p:nvPr/>
          </p:nvSpPr>
          <p:spPr>
            <a:xfrm>
              <a:off x="376538" y="4335122"/>
              <a:ext cx="16194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TNTXX-HCX-UPLINK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CA1342-C00E-F26F-252A-0C18AAF101A7}"/>
                </a:ext>
              </a:extLst>
            </p:cNvPr>
            <p:cNvSpPr txBox="1"/>
            <p:nvPr/>
          </p:nvSpPr>
          <p:spPr>
            <a:xfrm>
              <a:off x="1155085" y="4666781"/>
              <a:ext cx="9957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6"/>
                  </a:solidFill>
                </a:rPr>
                <a:t>NSX Segments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BC2D33-72E2-CA16-4E0E-C9D57E89D75D}"/>
                </a:ext>
              </a:extLst>
            </p:cNvPr>
            <p:cNvSpPr txBox="1"/>
            <p:nvPr/>
          </p:nvSpPr>
          <p:spPr>
            <a:xfrm>
              <a:off x="6991056" y="4409240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HCX-UPLINK2</a:t>
              </a:r>
            </a:p>
          </p:txBody>
        </p:sp>
        <p:pic>
          <p:nvPicPr>
            <p:cNvPr id="37" name="Gateway Services" descr="Gateway Services">
              <a:extLst>
                <a:ext uri="{FF2B5EF4-FFF2-40B4-BE49-F238E27FC236}">
                  <a16:creationId xmlns:a16="http://schemas.microsoft.com/office/drawing/2014/main" id="{5780D0F0-D929-8680-A8CB-CD5859222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7121" y="3600666"/>
              <a:ext cx="484244" cy="49262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C33CA9-D222-3B21-EDAF-56BFC3044581}"/>
                </a:ext>
              </a:extLst>
            </p:cNvPr>
            <p:cNvSpPr txBox="1"/>
            <p:nvPr/>
          </p:nvSpPr>
          <p:spPr>
            <a:xfrm>
              <a:off x="2639948" y="3670592"/>
              <a:ext cx="7745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New Tier-1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8DE4A2-7F6A-B4FA-5C24-018249037094}"/>
                </a:ext>
              </a:extLst>
            </p:cNvPr>
            <p:cNvSpPr txBox="1"/>
            <p:nvPr/>
          </p:nvSpPr>
          <p:spPr>
            <a:xfrm>
              <a:off x="6689146" y="3624314"/>
              <a:ext cx="92296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New Tier-1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0A674E-7D8A-6629-8B56-F8693C912E35}"/>
                </a:ext>
              </a:extLst>
            </p:cNvPr>
            <p:cNvSpPr txBox="1"/>
            <p:nvPr/>
          </p:nvSpPr>
          <p:spPr>
            <a:xfrm>
              <a:off x="3490236" y="3317271"/>
              <a:ext cx="7327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F10B2BB1-CB4D-2E6B-CC24-4A41332593E0}"/>
                </a:ext>
              </a:extLst>
            </p:cNvPr>
            <p:cNvCxnSpPr>
              <a:cxnSpLocks/>
              <a:stCxn id="14" idx="2"/>
              <a:endCxn id="33" idx="3"/>
            </p:cNvCxnSpPr>
            <p:nvPr/>
          </p:nvCxnSpPr>
          <p:spPr>
            <a:xfrm rot="16200000" flipH="1">
              <a:off x="3896170" y="2082118"/>
              <a:ext cx="3289469" cy="1606110"/>
            </a:xfrm>
            <a:prstGeom prst="curvedConnector3">
              <a:avLst/>
            </a:prstGeom>
            <a:ln w="28575">
              <a:solidFill>
                <a:schemeClr val="accent2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9C4638-D34A-073C-5905-A24B89184D52}"/>
                </a:ext>
              </a:extLst>
            </p:cNvPr>
            <p:cNvSpPr txBox="1"/>
            <p:nvPr/>
          </p:nvSpPr>
          <p:spPr>
            <a:xfrm>
              <a:off x="5449889" y="2549918"/>
              <a:ext cx="10646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5C9B7E-12A3-820A-C342-49D7CBCC5C18}"/>
                </a:ext>
              </a:extLst>
            </p:cNvPr>
            <p:cNvSpPr txBox="1"/>
            <p:nvPr/>
          </p:nvSpPr>
          <p:spPr>
            <a:xfrm>
              <a:off x="2319130" y="2471191"/>
              <a:ext cx="8274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NSX Edge-1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DE9C78-2D2E-9AC2-9A04-9280AB0F18AF}"/>
                </a:ext>
              </a:extLst>
            </p:cNvPr>
            <p:cNvSpPr txBox="1"/>
            <p:nvPr/>
          </p:nvSpPr>
          <p:spPr>
            <a:xfrm>
              <a:off x="6670281" y="2545470"/>
              <a:ext cx="84811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NSX Edge-2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1B18C3C-5592-7FFA-E672-2E31BD73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9755" y="2408351"/>
              <a:ext cx="412833" cy="39658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4DC206-E79E-E619-D889-0D5888A64768}"/>
                </a:ext>
              </a:extLst>
            </p:cNvPr>
            <p:cNvSpPr txBox="1"/>
            <p:nvPr/>
          </p:nvSpPr>
          <p:spPr>
            <a:xfrm>
              <a:off x="4841461" y="1105987"/>
              <a:ext cx="1444627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98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D9A77-C5BC-1042-2163-87D37E391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D4C942-C7AD-0E6B-4040-D2AC6CC65EC7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networking</a:t>
            </a:r>
          </a:p>
        </p:txBody>
      </p:sp>
    </p:spTree>
    <p:extLst>
      <p:ext uri="{BB962C8B-B14F-4D97-AF65-F5344CB8AC3E}">
        <p14:creationId xmlns:p14="http://schemas.microsoft.com/office/powerpoint/2010/main" val="27521906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ED1352-5328-C7CE-9A3F-7DB7445514C9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052842" y="1284644"/>
              <a:ext cx="8159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contoso.corp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2" name="Picture 2" descr="Azure DNS Private Zones">
              <a:extLst>
                <a:ext uri="{FF2B5EF4-FFF2-40B4-BE49-F238E27FC236}">
                  <a16:creationId xmlns:a16="http://schemas.microsoft.com/office/drawing/2014/main" id="{EC07E382-2067-E9B3-6BC5-0DD090607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179" y="916578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0F1DA-E886-A874-439A-079C36E384B4}"/>
                </a:ext>
              </a:extLst>
            </p:cNvPr>
            <p:cNvSpPr txBox="1"/>
            <p:nvPr/>
          </p:nvSpPr>
          <p:spPr>
            <a:xfrm>
              <a:off x="3345033" y="2658746"/>
              <a:ext cx="633187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NSX-T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DNS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Forwarder</a:t>
              </a:r>
            </a:p>
          </p:txBody>
        </p:sp>
        <p:pic>
          <p:nvPicPr>
            <p:cNvPr id="25" name="Picture 2" descr="Azure DNS Private Zones">
              <a:extLst>
                <a:ext uri="{FF2B5EF4-FFF2-40B4-BE49-F238E27FC236}">
                  <a16:creationId xmlns:a16="http://schemas.microsoft.com/office/drawing/2014/main" id="{FE1A53FA-AB63-D702-C48C-9EA59EE26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191" y="2210455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7DAAB-6C33-5A61-2939-7E533DD08D47}"/>
                </a:ext>
              </a:extLst>
            </p:cNvPr>
            <p:cNvSpPr txBox="1"/>
            <p:nvPr/>
          </p:nvSpPr>
          <p:spPr>
            <a:xfrm>
              <a:off x="6293967" y="6211118"/>
              <a:ext cx="8159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contoso.corp</a:t>
              </a:r>
            </a:p>
          </p:txBody>
        </p:sp>
        <p:pic>
          <p:nvPicPr>
            <p:cNvPr id="27" name="Picture 2" descr="Azure DNS Private Zones">
              <a:extLst>
                <a:ext uri="{FF2B5EF4-FFF2-40B4-BE49-F238E27FC236}">
                  <a16:creationId xmlns:a16="http://schemas.microsoft.com/office/drawing/2014/main" id="{297ADCE1-2E4C-0A72-2843-A458D9752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339" y="5802722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98F63CF-7014-79F3-51CD-735BECD00AC0}"/>
                </a:ext>
              </a:extLst>
            </p:cNvPr>
            <p:cNvSpPr/>
            <p:nvPr/>
          </p:nvSpPr>
          <p:spPr>
            <a:xfrm>
              <a:off x="3775341" y="971138"/>
              <a:ext cx="2728405" cy="4965279"/>
            </a:xfrm>
            <a:custGeom>
              <a:avLst/>
              <a:gdLst>
                <a:gd name="connsiteX0" fmla="*/ 21538 w 2728405"/>
                <a:gd name="connsiteY0" fmla="*/ 1233111 h 4965279"/>
                <a:gd name="connsiteX1" fmla="*/ 227430 w 2728405"/>
                <a:gd name="connsiteY1" fmla="*/ 276322 h 4965279"/>
                <a:gd name="connsiteX2" fmla="*/ 1650503 w 2728405"/>
                <a:gd name="connsiteY2" fmla="*/ 355045 h 4965279"/>
                <a:gd name="connsiteX3" fmla="*/ 1596002 w 2728405"/>
                <a:gd name="connsiteY3" fmla="*/ 4236703 h 4965279"/>
                <a:gd name="connsiteX4" fmla="*/ 2728405 w 2728405"/>
                <a:gd name="connsiteY4" fmla="*/ 4957323 h 496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8405" h="4965279">
                  <a:moveTo>
                    <a:pt x="21538" y="1233111"/>
                  </a:moveTo>
                  <a:cubicBezTo>
                    <a:pt x="-11263" y="827888"/>
                    <a:pt x="-44064" y="422666"/>
                    <a:pt x="227430" y="276322"/>
                  </a:cubicBezTo>
                  <a:cubicBezTo>
                    <a:pt x="498924" y="129978"/>
                    <a:pt x="1422408" y="-305018"/>
                    <a:pt x="1650503" y="355045"/>
                  </a:cubicBezTo>
                  <a:cubicBezTo>
                    <a:pt x="1878598" y="1015108"/>
                    <a:pt x="1416352" y="3469657"/>
                    <a:pt x="1596002" y="4236703"/>
                  </a:cubicBezTo>
                  <a:cubicBezTo>
                    <a:pt x="1775652" y="5003749"/>
                    <a:pt x="2252028" y="4980536"/>
                    <a:pt x="2728405" y="4957323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CFC79CB-D6C6-437D-8042-5C7486651847}"/>
                </a:ext>
              </a:extLst>
            </p:cNvPr>
            <p:cNvSpPr/>
            <p:nvPr/>
          </p:nvSpPr>
          <p:spPr>
            <a:xfrm>
              <a:off x="3579154" y="860700"/>
              <a:ext cx="4644226" cy="1279120"/>
            </a:xfrm>
            <a:custGeom>
              <a:avLst/>
              <a:gdLst>
                <a:gd name="connsiteX0" fmla="*/ 90887 w 4644226"/>
                <a:gd name="connsiteY0" fmla="*/ 1279120 h 1279120"/>
                <a:gd name="connsiteX1" fmla="*/ 121989 w 4644226"/>
                <a:gd name="connsiteY1" fmla="*/ 408263 h 1279120"/>
                <a:gd name="connsiteX2" fmla="*/ 1278985 w 4644226"/>
                <a:gd name="connsiteY2" fmla="*/ 3937 h 1279120"/>
                <a:gd name="connsiteX3" fmla="*/ 2740781 w 4644226"/>
                <a:gd name="connsiteY3" fmla="*/ 202990 h 1279120"/>
                <a:gd name="connsiteX4" fmla="*/ 4644226 w 4644226"/>
                <a:gd name="connsiteY4" fmla="*/ 209210 h 12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4226" h="1279120">
                  <a:moveTo>
                    <a:pt x="90887" y="1279120"/>
                  </a:moveTo>
                  <a:cubicBezTo>
                    <a:pt x="7430" y="949956"/>
                    <a:pt x="-76027" y="620793"/>
                    <a:pt x="121989" y="408263"/>
                  </a:cubicBezTo>
                  <a:cubicBezTo>
                    <a:pt x="320005" y="195732"/>
                    <a:pt x="842520" y="38149"/>
                    <a:pt x="1278985" y="3937"/>
                  </a:cubicBezTo>
                  <a:cubicBezTo>
                    <a:pt x="1715450" y="-30275"/>
                    <a:pt x="2179907" y="168778"/>
                    <a:pt x="2740781" y="202990"/>
                  </a:cubicBezTo>
                  <a:cubicBezTo>
                    <a:pt x="3301655" y="237202"/>
                    <a:pt x="3972940" y="223206"/>
                    <a:pt x="4644226" y="20921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B44DA5-0AC3-B638-5AAC-50F91B0A0AE8}"/>
              </a:ext>
            </a:extLst>
          </p:cNvPr>
          <p:cNvSpPr txBox="1"/>
          <p:nvPr/>
        </p:nvSpPr>
        <p:spPr>
          <a:xfrm>
            <a:off x="0" y="6856431"/>
            <a:ext cx="8671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https://learn.microsoft.com/en-us/azure/azure-vmware/media/networking/dns/dns-forwarder-diagram.png</a:t>
            </a:r>
          </a:p>
        </p:txBody>
      </p:sp>
    </p:spTree>
    <p:extLst>
      <p:ext uri="{BB962C8B-B14F-4D97-AF65-F5344CB8AC3E}">
        <p14:creationId xmlns:p14="http://schemas.microsoft.com/office/powerpoint/2010/main" val="6083125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>
            <a:extLst>
              <a:ext uri="{FF2B5EF4-FFF2-40B4-BE49-F238E27FC236}">
                <a16:creationId xmlns:a16="http://schemas.microsoft.com/office/drawing/2014/main" id="{3F38238F-B2DA-1B05-A27D-D59E84796F5C}"/>
              </a:ext>
            </a:extLst>
          </p:cNvPr>
          <p:cNvGrpSpPr/>
          <p:nvPr/>
        </p:nvGrpSpPr>
        <p:grpSpPr>
          <a:xfrm>
            <a:off x="76350" y="78607"/>
            <a:ext cx="10345060" cy="6236119"/>
            <a:chOff x="296090" y="121138"/>
            <a:chExt cx="10345060" cy="62361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41384" y="121138"/>
              <a:ext cx="6499766" cy="623611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537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4737207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2887066" y="2059389"/>
              <a:ext cx="1438114" cy="521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183998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6865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235900" y="928112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535451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730" y="88545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868731" y="927032"/>
              <a:ext cx="237210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1692" y="828568"/>
              <a:ext cx="2737304" cy="53545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884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296090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1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884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359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236789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175556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072343" y="2239236"/>
              <a:ext cx="11926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Connector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725818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F702CFD-41B5-B78C-FC03-F52708298DDD}"/>
                </a:ext>
              </a:extLst>
            </p:cNvPr>
            <p:cNvSpPr txBox="1"/>
            <p:nvPr/>
          </p:nvSpPr>
          <p:spPr>
            <a:xfrm>
              <a:off x="880452" y="3587512"/>
              <a:ext cx="16276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DA8C311-BAE6-AACB-B2EA-43D77FCB61C7}"/>
                </a:ext>
              </a:extLst>
            </p:cNvPr>
            <p:cNvSpPr txBox="1"/>
            <p:nvPr/>
          </p:nvSpPr>
          <p:spPr>
            <a:xfrm>
              <a:off x="1371659" y="44775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</a:t>
              </a:r>
            </a:p>
          </p:txBody>
        </p:sp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DFF21B9-A731-330A-AA12-F31E18ADE664}"/>
                </a:ext>
              </a:extLst>
            </p:cNvPr>
            <p:cNvGrpSpPr/>
            <p:nvPr/>
          </p:nvGrpSpPr>
          <p:grpSpPr>
            <a:xfrm>
              <a:off x="1440432" y="3908991"/>
              <a:ext cx="546062" cy="529251"/>
              <a:chOff x="6382955" y="2755144"/>
              <a:chExt cx="546062" cy="529251"/>
            </a:xfrm>
          </p:grpSpPr>
          <p:pic>
            <p:nvPicPr>
              <p:cNvPr id="20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74471-7A70-9C09-6ECF-3D21008D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76" name="Graphic 2075" descr="Medal with solid fill">
                <a:extLst>
                  <a:ext uri="{FF2B5EF4-FFF2-40B4-BE49-F238E27FC236}">
                    <a16:creationId xmlns:a16="http://schemas.microsoft.com/office/drawing/2014/main" id="{BF414AAD-27F8-0AC6-41A5-772057D38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25233A3-DB7A-6E6C-BE00-F6096D621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7006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8" name="Connector: Elbow 61">
              <a:extLst>
                <a:ext uri="{FF2B5EF4-FFF2-40B4-BE49-F238E27FC236}">
                  <a16:creationId xmlns:a16="http://schemas.microsoft.com/office/drawing/2014/main" id="{E57FD3F2-C031-AFEE-9317-E402083FACD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2508147" y="3522526"/>
              <a:ext cx="93629" cy="3177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089229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BBA707A7-6FA9-1F12-8CA0-24B45B61EC00}"/>
                </a:ext>
              </a:extLst>
            </p:cNvPr>
            <p:cNvSpPr txBox="1"/>
            <p:nvPr/>
          </p:nvSpPr>
          <p:spPr>
            <a:xfrm>
              <a:off x="8299276" y="359358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2120" name="Rectangle 2119">
              <a:extLst>
                <a:ext uri="{FF2B5EF4-FFF2-40B4-BE49-F238E27FC236}">
                  <a16:creationId xmlns:a16="http://schemas.microsoft.com/office/drawing/2014/main" id="{DCFC167E-F025-088F-BCFB-CFB98931F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25455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21" name="Connector: Elbow 61">
              <a:extLst>
                <a:ext uri="{FF2B5EF4-FFF2-40B4-BE49-F238E27FC236}">
                  <a16:creationId xmlns:a16="http://schemas.microsoft.com/office/drawing/2014/main" id="{500F6E50-2B04-95D3-4FA0-BF408D100D09}"/>
                </a:ext>
              </a:extLst>
            </p:cNvPr>
            <p:cNvCxnSpPr>
              <a:cxnSpLocks/>
              <a:endCxn id="2103" idx="2"/>
            </p:cNvCxnSpPr>
            <p:nvPr/>
          </p:nvCxnSpPr>
          <p:spPr>
            <a:xfrm flipH="1" flipV="1">
              <a:off x="8120759" y="3529911"/>
              <a:ext cx="85608" cy="29735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8B6FA-F723-5266-2B69-6A486D547F09}"/>
                </a:ext>
              </a:extLst>
            </p:cNvPr>
            <p:cNvSpPr txBox="1"/>
            <p:nvPr/>
          </p:nvSpPr>
          <p:spPr>
            <a:xfrm>
              <a:off x="2056509" y="15859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D1880C4-98DE-4F15-96E0-C074D2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8499" y="1840318"/>
              <a:ext cx="448567" cy="448567"/>
            </a:xfrm>
            <a:prstGeom prst="rect">
              <a:avLst/>
            </a:prstGeom>
          </p:spPr>
        </p:pic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1900717" y="1976654"/>
              <a:ext cx="698561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2130966"/>
              <a:ext cx="660230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CB5E47-D8F9-935E-D43C-F390759638AA}"/>
                </a:ext>
              </a:extLst>
            </p:cNvPr>
            <p:cNvSpPr txBox="1"/>
            <p:nvPr/>
          </p:nvSpPr>
          <p:spPr>
            <a:xfrm>
              <a:off x="8268609" y="4897907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4641281-7E94-02A2-456F-2C47623EB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94788" y="5131581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F6AE016-229A-9700-DF77-31741B037FE1}"/>
                </a:ext>
              </a:extLst>
            </p:cNvPr>
            <p:cNvSpPr txBox="1"/>
            <p:nvPr/>
          </p:nvSpPr>
          <p:spPr>
            <a:xfrm>
              <a:off x="8670242" y="579377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3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5AA4E8-A213-8174-D537-27738C68D122}"/>
                </a:ext>
              </a:extLst>
            </p:cNvPr>
            <p:cNvGrpSpPr/>
            <p:nvPr/>
          </p:nvGrpSpPr>
          <p:grpSpPr>
            <a:xfrm>
              <a:off x="8739015" y="5225168"/>
              <a:ext cx="546062" cy="529251"/>
              <a:chOff x="6382955" y="2755144"/>
              <a:chExt cx="546062" cy="529251"/>
            </a:xfrm>
          </p:grpSpPr>
          <p:pic>
            <p:nvPicPr>
              <p:cNvPr id="5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E62D474-9B98-2BF7-23D8-A06B3E309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9" name="Graphic 58" descr="Medal with solid fill">
                <a:extLst>
                  <a:ext uri="{FF2B5EF4-FFF2-40B4-BE49-F238E27FC236}">
                    <a16:creationId xmlns:a16="http://schemas.microsoft.com/office/drawing/2014/main" id="{170D6AB3-5437-F2BE-BC7E-81591862D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8D7056-244C-E2D4-144C-6B4602BBBDE8}"/>
                </a:ext>
              </a:extLst>
            </p:cNvPr>
            <p:cNvSpPr txBox="1"/>
            <p:nvPr/>
          </p:nvSpPr>
          <p:spPr>
            <a:xfrm>
              <a:off x="8670242" y="44835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9837BD8-7C41-5C87-152C-CEF5410876D7}"/>
                </a:ext>
              </a:extLst>
            </p:cNvPr>
            <p:cNvGrpSpPr/>
            <p:nvPr/>
          </p:nvGrpSpPr>
          <p:grpSpPr>
            <a:xfrm>
              <a:off x="8739015" y="3914913"/>
              <a:ext cx="546062" cy="529251"/>
              <a:chOff x="6382955" y="2755144"/>
              <a:chExt cx="546062" cy="529251"/>
            </a:xfrm>
          </p:grpSpPr>
          <p:pic>
            <p:nvPicPr>
              <p:cNvPr id="6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FBAC806-F488-1211-0141-8A112760D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3" name="Graphic 62" descr="Medal with solid fill">
                <a:extLst>
                  <a:ext uri="{FF2B5EF4-FFF2-40B4-BE49-F238E27FC236}">
                    <a16:creationId xmlns:a16="http://schemas.microsoft.com/office/drawing/2014/main" id="{3471332D-5F67-A207-85C0-3E33929B9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2048" name="Virtual Data Center" descr="Virtual Data Center">
              <a:extLst>
                <a:ext uri="{FF2B5EF4-FFF2-40B4-BE49-F238E27FC236}">
                  <a16:creationId xmlns:a16="http://schemas.microsoft.com/office/drawing/2014/main" id="{3AD21FF1-40DF-4366-04CE-A7E37FFD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58276" y="884484"/>
              <a:ext cx="457550" cy="457550"/>
            </a:xfrm>
            <a:prstGeom prst="rect">
              <a:avLst/>
            </a:prstGeom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A2CDC25-ED9B-6BB9-630E-F9C436E5A6FD}"/>
                </a:ext>
              </a:extLst>
            </p:cNvPr>
            <p:cNvSpPr txBox="1"/>
            <p:nvPr/>
          </p:nvSpPr>
          <p:spPr>
            <a:xfrm>
              <a:off x="900827" y="4897169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2</a:t>
              </a:r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63C856AC-82F1-9E71-D120-272197F49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7006" y="5130843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7808223-31CD-EC81-6156-74D0E8AFEEA4}"/>
                </a:ext>
              </a:extLst>
            </p:cNvPr>
            <p:cNvSpPr txBox="1"/>
            <p:nvPr/>
          </p:nvSpPr>
          <p:spPr>
            <a:xfrm>
              <a:off x="1302460" y="579303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2</a:t>
              </a:r>
            </a:p>
          </p:txBody>
        </p:sp>
        <p:grpSp>
          <p:nvGrpSpPr>
            <p:cNvPr id="2062" name="Group 2061">
              <a:extLst>
                <a:ext uri="{FF2B5EF4-FFF2-40B4-BE49-F238E27FC236}">
                  <a16:creationId xmlns:a16="http://schemas.microsoft.com/office/drawing/2014/main" id="{E6EFD8A8-263A-EEC2-1317-A372393010E5}"/>
                </a:ext>
              </a:extLst>
            </p:cNvPr>
            <p:cNvGrpSpPr/>
            <p:nvPr/>
          </p:nvGrpSpPr>
          <p:grpSpPr>
            <a:xfrm>
              <a:off x="1371233" y="5224430"/>
              <a:ext cx="546062" cy="529251"/>
              <a:chOff x="6382955" y="2755144"/>
              <a:chExt cx="546062" cy="529251"/>
            </a:xfrm>
          </p:grpSpPr>
          <p:pic>
            <p:nvPicPr>
              <p:cNvPr id="20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49F022C-5648-D2DA-1BCA-4D7A027D4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64" name="Graphic 2063" descr="Medal with solid fill">
                <a:extLst>
                  <a:ext uri="{FF2B5EF4-FFF2-40B4-BE49-F238E27FC236}">
                    <a16:creationId xmlns:a16="http://schemas.microsoft.com/office/drawing/2014/main" id="{66A3CDC6-8219-0C04-5088-01364B598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D65E2711-6A80-E10A-4494-71487A7C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12224" y="3863501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68" name="Connector: Elbow 61">
              <a:extLst>
                <a:ext uri="{FF2B5EF4-FFF2-40B4-BE49-F238E27FC236}">
                  <a16:creationId xmlns:a16="http://schemas.microsoft.com/office/drawing/2014/main" id="{5A7E81BC-FE39-AEAE-D10F-908A9B5D4124}"/>
                </a:ext>
              </a:extLst>
            </p:cNvPr>
            <p:cNvCxnSpPr>
              <a:cxnSpLocks/>
              <a:stCxn id="2065" idx="3"/>
            </p:cNvCxnSpPr>
            <p:nvPr/>
          </p:nvCxnSpPr>
          <p:spPr>
            <a:xfrm flipV="1">
              <a:off x="2208303" y="4253408"/>
              <a:ext cx="6602637" cy="147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B610A54E-0251-FB18-B5BB-D49C6267CBCB}"/>
                </a:ext>
              </a:extLst>
            </p:cNvPr>
            <p:cNvSpPr txBox="1"/>
            <p:nvPr/>
          </p:nvSpPr>
          <p:spPr>
            <a:xfrm>
              <a:off x="4582418" y="3844988"/>
              <a:ext cx="18544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is migrated to</a:t>
              </a:r>
            </a:p>
            <a:p>
              <a:pPr algn="ctr"/>
              <a:r>
                <a:rPr lang="en-US" sz="1100" dirty="0"/>
                <a:t>Azure VMware Solution</a:t>
              </a:r>
            </a:p>
          </p:txBody>
        </p: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68422A17-A280-82AD-C157-EDCBBDDAB4B6}"/>
                </a:ext>
              </a:extLst>
            </p:cNvPr>
            <p:cNvSpPr txBox="1"/>
            <p:nvPr/>
          </p:nvSpPr>
          <p:spPr>
            <a:xfrm>
              <a:off x="2218544" y="3862054"/>
              <a:ext cx="53861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Disabled</a:t>
              </a:r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17D5E577-1D45-A13A-2FB7-656D596FF248}"/>
                </a:ext>
              </a:extLst>
            </p:cNvPr>
            <p:cNvSpPr txBox="1"/>
            <p:nvPr/>
          </p:nvSpPr>
          <p:spPr>
            <a:xfrm>
              <a:off x="8078116" y="3862565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F19BAC16-E517-798E-CA1D-213C78E57E8C}"/>
                </a:ext>
              </a:extLst>
            </p:cNvPr>
            <p:cNvSpPr/>
            <p:nvPr/>
          </p:nvSpPr>
          <p:spPr>
            <a:xfrm>
              <a:off x="2761861" y="3582702"/>
              <a:ext cx="5299788" cy="435682"/>
            </a:xfrm>
            <a:custGeom>
              <a:avLst/>
              <a:gdLst>
                <a:gd name="connsiteX0" fmla="*/ 0 w 5299788"/>
                <a:gd name="connsiteY0" fmla="*/ 385918 h 435682"/>
                <a:gd name="connsiteX1" fmla="*/ 2475723 w 5299788"/>
                <a:gd name="connsiteY1" fmla="*/ 253 h 435682"/>
                <a:gd name="connsiteX2" fmla="*/ 5299788 w 5299788"/>
                <a:gd name="connsiteY2" fmla="*/ 435682 h 43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9788" h="435682">
                  <a:moveTo>
                    <a:pt x="0" y="385918"/>
                  </a:moveTo>
                  <a:cubicBezTo>
                    <a:pt x="796212" y="188938"/>
                    <a:pt x="1592425" y="-8041"/>
                    <a:pt x="2475723" y="253"/>
                  </a:cubicBezTo>
                  <a:cubicBezTo>
                    <a:pt x="3359021" y="8547"/>
                    <a:pt x="4329404" y="222114"/>
                    <a:pt x="5299788" y="435682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119C03E8-15C1-7455-7F24-B821EEC1061B}"/>
                </a:ext>
              </a:extLst>
            </p:cNvPr>
            <p:cNvSpPr txBox="1"/>
            <p:nvPr/>
          </p:nvSpPr>
          <p:spPr>
            <a:xfrm>
              <a:off x="4577618" y="3136301"/>
              <a:ext cx="18544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3 Gateway is switched to Azure VMware Solution</a:t>
              </a:r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2C4CD2B-47D9-6782-E1A2-E333A9D1B291}"/>
                </a:ext>
              </a:extLst>
            </p:cNvPr>
            <p:cNvSpPr/>
            <p:nvPr/>
          </p:nvSpPr>
          <p:spPr>
            <a:xfrm>
              <a:off x="970474" y="1444613"/>
              <a:ext cx="9395287" cy="3914908"/>
            </a:xfrm>
            <a:custGeom>
              <a:avLst/>
              <a:gdLst>
                <a:gd name="connsiteX0" fmla="*/ 8459665 w 9395287"/>
                <a:gd name="connsiteY0" fmla="*/ 3880056 h 3914908"/>
                <a:gd name="connsiteX1" fmla="*/ 8552971 w 9395287"/>
                <a:gd name="connsiteY1" fmla="*/ 3855175 h 3914908"/>
                <a:gd name="connsiteX2" fmla="*/ 9280759 w 9395287"/>
                <a:gd name="connsiteY2" fmla="*/ 3326440 h 3914908"/>
                <a:gd name="connsiteX3" fmla="*/ 9243436 w 9395287"/>
                <a:gd name="connsiteY3" fmla="*/ 2138342 h 3914908"/>
                <a:gd name="connsiteX4" fmla="*/ 7850065 w 9395287"/>
                <a:gd name="connsiteY4" fmla="*/ 315763 h 3914908"/>
                <a:gd name="connsiteX5" fmla="*/ 883208 w 9395287"/>
                <a:gd name="connsiteY5" fmla="*/ 160252 h 3914908"/>
                <a:gd name="connsiteX6" fmla="*/ 155420 w 9395287"/>
                <a:gd name="connsiteY6" fmla="*/ 1982832 h 3914908"/>
                <a:gd name="connsiteX7" fmla="*/ 1418163 w 9395287"/>
                <a:gd name="connsiteY7" fmla="*/ 2555109 h 3914908"/>
                <a:gd name="connsiteX8" fmla="*/ 584628 w 9395287"/>
                <a:gd name="connsiteY8" fmla="*/ 2101020 h 3914908"/>
                <a:gd name="connsiteX9" fmla="*/ 198963 w 9395287"/>
                <a:gd name="connsiteY9" fmla="*/ 919142 h 3914908"/>
                <a:gd name="connsiteX10" fmla="*/ 1436824 w 9395287"/>
                <a:gd name="connsiteY10" fmla="*/ 216236 h 3914908"/>
                <a:gd name="connsiteX11" fmla="*/ 5268595 w 9395287"/>
                <a:gd name="connsiteY11" fmla="*/ 185134 h 3914908"/>
                <a:gd name="connsiteX12" fmla="*/ 7806522 w 9395287"/>
                <a:gd name="connsiteY12" fmla="*/ 496154 h 3914908"/>
                <a:gd name="connsiteX13" fmla="*/ 8932416 w 9395287"/>
                <a:gd name="connsiteY13" fmla="*/ 1590946 h 3914908"/>
                <a:gd name="connsiteX14" fmla="*/ 8391240 w 9395287"/>
                <a:gd name="connsiteY14" fmla="*/ 2741722 h 39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95287" h="3914908">
                  <a:moveTo>
                    <a:pt x="8459665" y="3880056"/>
                  </a:moveTo>
                  <a:cubicBezTo>
                    <a:pt x="8437893" y="3913750"/>
                    <a:pt x="8416122" y="3947444"/>
                    <a:pt x="8552971" y="3855175"/>
                  </a:cubicBezTo>
                  <a:cubicBezTo>
                    <a:pt x="8689820" y="3762906"/>
                    <a:pt x="9165682" y="3612579"/>
                    <a:pt x="9280759" y="3326440"/>
                  </a:cubicBezTo>
                  <a:cubicBezTo>
                    <a:pt x="9395836" y="3040301"/>
                    <a:pt x="9481885" y="2640121"/>
                    <a:pt x="9243436" y="2138342"/>
                  </a:cubicBezTo>
                  <a:cubicBezTo>
                    <a:pt x="9004987" y="1636563"/>
                    <a:pt x="9243436" y="645445"/>
                    <a:pt x="7850065" y="315763"/>
                  </a:cubicBezTo>
                  <a:cubicBezTo>
                    <a:pt x="6456694" y="-13919"/>
                    <a:pt x="2165649" y="-117593"/>
                    <a:pt x="883208" y="160252"/>
                  </a:cubicBezTo>
                  <a:cubicBezTo>
                    <a:pt x="-399233" y="438097"/>
                    <a:pt x="66261" y="1583689"/>
                    <a:pt x="155420" y="1982832"/>
                  </a:cubicBezTo>
                  <a:cubicBezTo>
                    <a:pt x="244579" y="2381975"/>
                    <a:pt x="1346628" y="2535411"/>
                    <a:pt x="1418163" y="2555109"/>
                  </a:cubicBezTo>
                  <a:cubicBezTo>
                    <a:pt x="1489698" y="2574807"/>
                    <a:pt x="787828" y="2373681"/>
                    <a:pt x="584628" y="2101020"/>
                  </a:cubicBezTo>
                  <a:cubicBezTo>
                    <a:pt x="381428" y="1828359"/>
                    <a:pt x="56930" y="1233273"/>
                    <a:pt x="198963" y="919142"/>
                  </a:cubicBezTo>
                  <a:cubicBezTo>
                    <a:pt x="340996" y="605011"/>
                    <a:pt x="591885" y="338571"/>
                    <a:pt x="1436824" y="216236"/>
                  </a:cubicBezTo>
                  <a:cubicBezTo>
                    <a:pt x="2281763" y="93901"/>
                    <a:pt x="4206979" y="138481"/>
                    <a:pt x="5268595" y="185134"/>
                  </a:cubicBezTo>
                  <a:cubicBezTo>
                    <a:pt x="6330211" y="231787"/>
                    <a:pt x="7195885" y="261852"/>
                    <a:pt x="7806522" y="496154"/>
                  </a:cubicBezTo>
                  <a:cubicBezTo>
                    <a:pt x="8417159" y="730456"/>
                    <a:pt x="8834963" y="1216685"/>
                    <a:pt x="8932416" y="1590946"/>
                  </a:cubicBezTo>
                  <a:cubicBezTo>
                    <a:pt x="9029869" y="1965207"/>
                    <a:pt x="8710554" y="2353464"/>
                    <a:pt x="8391240" y="2741722"/>
                  </a:cubicBezTo>
                </a:path>
              </a:pathLst>
            </a:custGeom>
            <a:noFill/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CB4ADCD6-C93B-6F93-9164-C77F848DAFFA}"/>
                </a:ext>
              </a:extLst>
            </p:cNvPr>
            <p:cNvSpPr/>
            <p:nvPr/>
          </p:nvSpPr>
          <p:spPr>
            <a:xfrm>
              <a:off x="7761686" y="4379167"/>
              <a:ext cx="965547" cy="1175657"/>
            </a:xfrm>
            <a:custGeom>
              <a:avLst/>
              <a:gdLst>
                <a:gd name="connsiteX0" fmla="*/ 554481 w 666449"/>
                <a:gd name="connsiteY0" fmla="*/ 1175657 h 1175657"/>
                <a:gd name="connsiteX1" fmla="*/ 865 w 666449"/>
                <a:gd name="connsiteY1" fmla="*/ 597160 h 1175657"/>
                <a:gd name="connsiteX2" fmla="*/ 666449 w 666449"/>
                <a:gd name="connsiteY2" fmla="*/ 0 h 11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449" h="1175657">
                  <a:moveTo>
                    <a:pt x="554481" y="1175657"/>
                  </a:moveTo>
                  <a:cubicBezTo>
                    <a:pt x="268342" y="984380"/>
                    <a:pt x="-17796" y="793103"/>
                    <a:pt x="865" y="597160"/>
                  </a:cubicBezTo>
                  <a:cubicBezTo>
                    <a:pt x="19526" y="401217"/>
                    <a:pt x="342987" y="200608"/>
                    <a:pt x="666449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A537B69F-58D7-462A-794C-09A278BD8B95}"/>
                </a:ext>
              </a:extLst>
            </p:cNvPr>
            <p:cNvSpPr txBox="1"/>
            <p:nvPr/>
          </p:nvSpPr>
          <p:spPr>
            <a:xfrm>
              <a:off x="4484552" y="900918"/>
              <a:ext cx="18544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to App VM 3 traffic flow with L3 Gateway activated On-Premises</a:t>
              </a: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7BC14E4F-2CFD-049F-1E80-474A7F1D6F98}"/>
                </a:ext>
              </a:extLst>
            </p:cNvPr>
            <p:cNvSpPr txBox="1"/>
            <p:nvPr/>
          </p:nvSpPr>
          <p:spPr>
            <a:xfrm>
              <a:off x="5820906" y="4714820"/>
              <a:ext cx="18544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to App VM 3 traffic flow with L3 Gateway activated in Azure VMware Solution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BB26E7B-3D64-5744-9358-A0C84F3F3A13}"/>
              </a:ext>
            </a:extLst>
          </p:cNvPr>
          <p:cNvSpPr txBox="1"/>
          <p:nvPr/>
        </p:nvSpPr>
        <p:spPr>
          <a:xfrm>
            <a:off x="-1752" y="6586607"/>
            <a:ext cx="956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https://learn.microsoft.com/en-us/azure/azure-vmware/media/tutorial-vmware-hcx/hcx-mon-user-case-diagram-1.png</a:t>
            </a:r>
          </a:p>
        </p:txBody>
      </p:sp>
    </p:spTree>
    <p:extLst>
      <p:ext uri="{BB962C8B-B14F-4D97-AF65-F5344CB8AC3E}">
        <p14:creationId xmlns:p14="http://schemas.microsoft.com/office/powerpoint/2010/main" val="35273668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A011CBE-4BDE-DB96-7DB4-5D4559CCB15F}"/>
              </a:ext>
            </a:extLst>
          </p:cNvPr>
          <p:cNvGrpSpPr/>
          <p:nvPr/>
        </p:nvGrpSpPr>
        <p:grpSpPr>
          <a:xfrm>
            <a:off x="109462" y="90228"/>
            <a:ext cx="7698658" cy="4710190"/>
            <a:chOff x="2129648" y="1018805"/>
            <a:chExt cx="7698658" cy="47101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DA3C5C-DEF3-C6DF-F1E2-74E1AD51B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E7C38B-3471-9242-9063-E3D22602797A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8253101-154D-AD76-78CF-8C0DD016D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9" descr="Azure VMware Solution Private Cloud">
              <a:extLst>
                <a:ext uri="{FF2B5EF4-FFF2-40B4-BE49-F238E27FC236}">
                  <a16:creationId xmlns:a16="http://schemas.microsoft.com/office/drawing/2014/main" id="{D7788A6F-47AC-2486-DD11-E9CFE14D5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31" name="Picture 4" descr="See the source image">
              <a:extLst>
                <a:ext uri="{FF2B5EF4-FFF2-40B4-BE49-F238E27FC236}">
                  <a16:creationId xmlns:a16="http://schemas.microsoft.com/office/drawing/2014/main" id="{A90499BA-30FD-011C-8FD9-D69C77694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3CFC77-E40F-B175-4A6D-66CC54EC3DD2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3B718F-9D8B-DAA7-E216-CA343B48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Picture 2" descr="Microsoft Azure - Wikipedia">
              <a:extLst>
                <a:ext uri="{FF2B5EF4-FFF2-40B4-BE49-F238E27FC236}">
                  <a16:creationId xmlns:a16="http://schemas.microsoft.com/office/drawing/2014/main" id="{D3822DA4-BB75-32B5-D176-BC7967124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8ADE98-4247-57F6-14EF-47F55D13E55C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42" name="Graphic 4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9ABCEF-CC1E-3968-CD41-BEB26CDF2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43" name="Connector: Elbow 61">
              <a:extLst>
                <a:ext uri="{FF2B5EF4-FFF2-40B4-BE49-F238E27FC236}">
                  <a16:creationId xmlns:a16="http://schemas.microsoft.com/office/drawing/2014/main" id="{ABF1E5B1-13FE-E0AA-03FC-B8EDD54F6CB8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64B46C-C2BD-2A06-C1C2-7EE297BD8931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5" name="グラフィックス 37" descr="Azure ExpressRoute">
              <a:extLst>
                <a:ext uri="{FF2B5EF4-FFF2-40B4-BE49-F238E27FC236}">
                  <a16:creationId xmlns:a16="http://schemas.microsoft.com/office/drawing/2014/main" id="{F4E4756E-8507-E2C9-DF0D-C9F5682E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46" name="Gateway Services" descr="Gateway Services">
              <a:extLst>
                <a:ext uri="{FF2B5EF4-FFF2-40B4-BE49-F238E27FC236}">
                  <a16:creationId xmlns:a16="http://schemas.microsoft.com/office/drawing/2014/main" id="{B0E5FA24-FD39-4AF8-3301-DA4BAC504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747538-FD5B-7B0A-241F-74982FF5A73C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48" name="Gateway Services" descr="Gateway Services">
              <a:extLst>
                <a:ext uri="{FF2B5EF4-FFF2-40B4-BE49-F238E27FC236}">
                  <a16:creationId xmlns:a16="http://schemas.microsoft.com/office/drawing/2014/main" id="{F25A3D5F-D5F2-5145-DE42-AD346F239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F633F6-C424-B2B8-D006-E5F3BFAD0A38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50" name="Connector: Elbow 61">
              <a:extLst>
                <a:ext uri="{FF2B5EF4-FFF2-40B4-BE49-F238E27FC236}">
                  <a16:creationId xmlns:a16="http://schemas.microsoft.com/office/drawing/2014/main" id="{D2EF80A2-35E0-2BA7-3251-4A544B21956C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61">
              <a:extLst>
                <a:ext uri="{FF2B5EF4-FFF2-40B4-BE49-F238E27FC236}">
                  <a16:creationId xmlns:a16="http://schemas.microsoft.com/office/drawing/2014/main" id="{5B719157-206D-869A-1C77-9B7F0BB9A9F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AE0651-D61D-FBD6-B5B7-6DCCF4670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B498C6D-6144-0D26-0A4F-BA136F6D7054}"/>
                </a:ext>
              </a:extLst>
            </p:cNvPr>
            <p:cNvSpPr txBox="1"/>
            <p:nvPr/>
          </p:nvSpPr>
          <p:spPr>
            <a:xfrm>
              <a:off x="6102194" y="5258193"/>
              <a:ext cx="2345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RFC 1918 (default)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E4E9549-10B9-A302-0438-2DD2A4AE7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EEBAB4-1C29-E2A9-FAAF-EADBE3B35AA2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3A82BA3-EE53-D16C-4F08-859B09A4E9FC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11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5E7E09D-70AC-F030-3B3C-5BBB24A4D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4" name="Graphic 113" descr="Medal with solid fill">
                <a:extLst>
                  <a:ext uri="{FF2B5EF4-FFF2-40B4-BE49-F238E27FC236}">
                    <a16:creationId xmlns:a16="http://schemas.microsoft.com/office/drawing/2014/main" id="{A835501B-0106-B9C4-0990-4DC5CCBAF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15C3043-2A63-4901-1A59-BEB915AE2C0D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886FA677-CBE3-AD5C-1396-08B408E0332F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4" descr="VMware HCX - VMware Ports and Protocols">
              <a:extLst>
                <a:ext uri="{FF2B5EF4-FFF2-40B4-BE49-F238E27FC236}">
                  <a16:creationId xmlns:a16="http://schemas.microsoft.com/office/drawing/2014/main" id="{1D10C213-E446-7EBB-9A7A-1A40C689B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E389CA1-F1A0-318A-38A2-EA17B7F0A8A3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65" name="Picture 6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6DB5C4E-B6CA-9BA9-A1F3-8513C646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F419FA5-29E8-18F5-EC6E-3C2591CB348A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045487F-D1A6-1CE4-49EF-0507A6A85166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C728A9-A4AC-887F-9A67-1EB7579F3E86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2" name="Picture 101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46071D52-36EF-B0D6-7D53-30B225608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103" name="Picture 102" descr="A hexagon with a logo&#10;&#10;Description automatically generated">
              <a:extLst>
                <a:ext uri="{FF2B5EF4-FFF2-40B4-BE49-F238E27FC236}">
                  <a16:creationId xmlns:a16="http://schemas.microsoft.com/office/drawing/2014/main" id="{27D5A453-C99F-1A7E-B4C0-26FEB9E66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104" name="Connector: Elbow 61">
              <a:extLst>
                <a:ext uri="{FF2B5EF4-FFF2-40B4-BE49-F238E27FC236}">
                  <a16:creationId xmlns:a16="http://schemas.microsoft.com/office/drawing/2014/main" id="{67449A34-341D-69CC-3941-92B1D52F36D7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6CE1AF9-BAC9-3B0F-B38D-B83046E091E9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431A79D-F514-41AC-1AF1-32F2908FC99B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E0CAFE8-9FC6-77D5-E93E-67C0692FB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28A7AC6-4CE3-7EC2-FBEF-FCDCEB457D14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06439C9-BC8B-E079-68CE-1400315B9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853" y="4203083"/>
              <a:ext cx="1912762" cy="30469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C39C09D-128D-075A-6751-DC49F8839DEA}"/>
                </a:ext>
              </a:extLst>
            </p:cNvPr>
            <p:cNvSpPr txBox="1"/>
            <p:nvPr/>
          </p:nvSpPr>
          <p:spPr>
            <a:xfrm>
              <a:off x="6126811" y="3789623"/>
              <a:ext cx="105807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RFC 1918</a:t>
              </a:r>
            </a:p>
            <a:p>
              <a:pPr algn="l"/>
              <a:r>
                <a:rPr lang="en-US" sz="1100" b="1" dirty="0"/>
                <a:t>Egress Traffic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890ED70-3D55-9901-2635-CE1267CAE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784" y="2566359"/>
              <a:ext cx="0" cy="154572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C46F4B1-4622-56DB-5CFA-6D22E379BAA0}"/>
                </a:ext>
              </a:extLst>
            </p:cNvPr>
            <p:cNvSpPr txBox="1"/>
            <p:nvPr/>
          </p:nvSpPr>
          <p:spPr>
            <a:xfrm>
              <a:off x="4959174" y="2375629"/>
              <a:ext cx="17728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Internet/Public</a:t>
              </a:r>
            </a:p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79FC1CE-8A4D-92D7-241C-0F0700BE20E7}"/>
              </a:ext>
            </a:extLst>
          </p:cNvPr>
          <p:cNvSpPr txBox="1"/>
          <p:nvPr/>
        </p:nvSpPr>
        <p:spPr>
          <a:xfrm>
            <a:off x="0" y="6581001"/>
            <a:ext cx="8898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https://learn.microsoft.com/en-us/azure/azure-vmware/media/tutorial-vmware-hcx/hcx-mon-user-case-diagram-3.png</a:t>
            </a:r>
          </a:p>
        </p:txBody>
      </p:sp>
    </p:spTree>
    <p:extLst>
      <p:ext uri="{BB962C8B-B14F-4D97-AF65-F5344CB8AC3E}">
        <p14:creationId xmlns:p14="http://schemas.microsoft.com/office/powerpoint/2010/main" val="1337285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214F45-2A93-B334-0F6F-006571A5D63D}"/>
              </a:ext>
            </a:extLst>
          </p:cNvPr>
          <p:cNvGrpSpPr/>
          <p:nvPr/>
        </p:nvGrpSpPr>
        <p:grpSpPr>
          <a:xfrm>
            <a:off x="194522" y="125670"/>
            <a:ext cx="7698658" cy="4710190"/>
            <a:chOff x="2129648" y="1018805"/>
            <a:chExt cx="7698658" cy="4710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8C7718-C999-8B69-745A-3E2ED07C8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CA8731-187F-D873-D441-5B1A52C049B9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588457-AFA6-FCA3-094B-77E4334B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03BF3CA4-8DF1-4A27-7DED-C6DF04784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7" name="Picture 4" descr="See the source image">
              <a:extLst>
                <a:ext uri="{FF2B5EF4-FFF2-40B4-BE49-F238E27FC236}">
                  <a16:creationId xmlns:a16="http://schemas.microsoft.com/office/drawing/2014/main" id="{2C5AE11B-6B64-0DA3-0C27-36B26407B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EE450B-5CDC-0422-29AF-D40F1CE0977F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BA8D5D-E76C-F54E-99A6-7D7087C95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99AF7526-5165-8B93-4553-8BF5BDB36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A69528-8BAC-47E7-BC69-0B9CEFFE65C2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2" name="Graphic 1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9D49255-FB04-49EF-3CC3-775519D08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9F734BDE-27F1-A46C-01B3-40C9DAFFC29E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0E5EA5-DBE4-4475-1D87-01D6F87B81C8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5" name="グラフィックス 37" descr="Azure ExpressRoute">
              <a:extLst>
                <a:ext uri="{FF2B5EF4-FFF2-40B4-BE49-F238E27FC236}">
                  <a16:creationId xmlns:a16="http://schemas.microsoft.com/office/drawing/2014/main" id="{9BE9A4C9-A788-BF28-8A7D-F0016ADF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16" name="Gateway Services" descr="Gateway Services">
              <a:extLst>
                <a:ext uri="{FF2B5EF4-FFF2-40B4-BE49-F238E27FC236}">
                  <a16:creationId xmlns:a16="http://schemas.microsoft.com/office/drawing/2014/main" id="{271083BD-4EA7-7901-4C64-45028AE0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6ECE73-57B8-0079-0E44-E0CDBDD28D84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5A4894E3-8DAE-5251-67CC-2C5B454C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E121FC-C244-F31C-5948-D86813DD5FBB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7F11EB2A-803E-7300-8470-731BB0A05A7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EE0AF215-3AF2-DB40-4668-62716C291B41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879E79-4C49-01DB-2ACA-DB425EABB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9420D6-9280-19D3-BE60-8C40D888C544}"/>
                </a:ext>
              </a:extLst>
            </p:cNvPr>
            <p:cNvSpPr txBox="1"/>
            <p:nvPr/>
          </p:nvSpPr>
          <p:spPr>
            <a:xfrm>
              <a:off x="6102194" y="5258193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None Defined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391752-7C03-B8D6-C124-6E8B5A30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5495A-67CA-F8CE-90E2-31A0048333CF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297592B-1581-2B57-5F45-DBE85EEF2516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358A911-06D0-A52E-C4AB-B1CBA912D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5" name="Graphic 44" descr="Medal with solid fill">
                <a:extLst>
                  <a:ext uri="{FF2B5EF4-FFF2-40B4-BE49-F238E27FC236}">
                    <a16:creationId xmlns:a16="http://schemas.microsoft.com/office/drawing/2014/main" id="{4323882A-F2D2-7618-A7A5-790972BF8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1DF0FA-4F1C-3FD1-63CE-5C0B5A213A22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BAB0EE9D-09E6-5B6E-3BE8-8FB6C848B4EB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4" descr="VMware HCX - VMware Ports and Protocols">
              <a:extLst>
                <a:ext uri="{FF2B5EF4-FFF2-40B4-BE49-F238E27FC236}">
                  <a16:creationId xmlns:a16="http://schemas.microsoft.com/office/drawing/2014/main" id="{E618D343-E643-A371-53CC-75B16A358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3EEB90-41E6-BD8B-1086-C44C4EB4D314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1" name="Picture 30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F98B68C6-7945-7C81-6F8D-02FEC1E58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AEA0F6-0405-AE34-4A64-5F4683462847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04D671-67EA-3977-5F0B-1F19AD9AD384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BE1B39-05B5-B26F-BD39-ED287BF4BB8B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5" name="Picture 34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F154485A-FADA-56BD-57E5-2A4B73A28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36" name="Picture 35" descr="A hexagon with a logo&#10;&#10;Description automatically generated">
              <a:extLst>
                <a:ext uri="{FF2B5EF4-FFF2-40B4-BE49-F238E27FC236}">
                  <a16:creationId xmlns:a16="http://schemas.microsoft.com/office/drawing/2014/main" id="{A04F77A2-9BA7-A000-BE6B-2D6A3D678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45F6801-7E83-5849-910A-CDDF07A91D86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9BB20F-2160-3096-D5FC-901AD10A3123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9286401-6BCB-64BC-D7BE-1DC96FE2889E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F7023C5-5C05-CCA2-3C49-A39062633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BD521D0-BEEC-7DB0-1F36-730102C61578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0F3B972-18D1-831A-957D-00E03C3EC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784" y="2566359"/>
              <a:ext cx="0" cy="154572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12FB6C-98CC-7B04-372D-4C21C81E1F1C}"/>
                </a:ext>
              </a:extLst>
            </p:cNvPr>
            <p:cNvSpPr txBox="1"/>
            <p:nvPr/>
          </p:nvSpPr>
          <p:spPr>
            <a:xfrm>
              <a:off x="4966802" y="2542732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56F431E-48BE-FBCD-CEF0-02689955EB0D}"/>
              </a:ext>
            </a:extLst>
          </p:cNvPr>
          <p:cNvSpPr txBox="1"/>
          <p:nvPr/>
        </p:nvSpPr>
        <p:spPr>
          <a:xfrm>
            <a:off x="2823" y="6581001"/>
            <a:ext cx="9413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https://learn.microsoft.com/en-us/azure/azure-vmware/media/tutorial-vmware-hcx/none-hcx-mon-policy-based-routes.png</a:t>
            </a:r>
          </a:p>
        </p:txBody>
      </p:sp>
    </p:spTree>
    <p:extLst>
      <p:ext uri="{BB962C8B-B14F-4D97-AF65-F5344CB8AC3E}">
        <p14:creationId xmlns:p14="http://schemas.microsoft.com/office/powerpoint/2010/main" val="3229912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AFF23-294E-FFA3-712A-82B25CB12961}"/>
              </a:ext>
            </a:extLst>
          </p:cNvPr>
          <p:cNvSpPr txBox="1"/>
          <p:nvPr/>
        </p:nvSpPr>
        <p:spPr>
          <a:xfrm>
            <a:off x="0" y="6581001"/>
            <a:ext cx="89526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https://learn.microsoft.com/en-us/azure/azure-vmware/media/introduction/remove-host-scenario-2.png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2F2C8D7-18A8-6211-66EF-C1F3069BE180}"/>
              </a:ext>
            </a:extLst>
          </p:cNvPr>
          <p:cNvGrpSpPr/>
          <p:nvPr/>
        </p:nvGrpSpPr>
        <p:grpSpPr>
          <a:xfrm>
            <a:off x="171977" y="142729"/>
            <a:ext cx="8780638" cy="4195355"/>
            <a:chOff x="171977" y="142729"/>
            <a:chExt cx="8780638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238387" y="2216539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926932" y="864423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8" y="750176"/>
              <a:ext cx="6852325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7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7238387" y="146037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79209" y="1602474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46886" y="1759400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175067" y="1983684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7" y="142729"/>
              <a:ext cx="8780638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772643" y="35211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567603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9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7" y="1348847"/>
              <a:ext cx="6632253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56387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4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646351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1506283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9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CB34A1-0B52-9E88-1834-2F035C4151F5}"/>
                </a:ext>
              </a:extLst>
            </p:cNvPr>
            <p:cNvSpPr txBox="1"/>
            <p:nvPr/>
          </p:nvSpPr>
          <p:spPr>
            <a:xfrm>
              <a:off x="150255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9</a:t>
              </a:r>
            </a:p>
          </p:txBody>
        </p:sp>
        <p:pic>
          <p:nvPicPr>
            <p:cNvPr id="33" name="Server" descr="Server">
              <a:extLst>
                <a:ext uri="{FF2B5EF4-FFF2-40B4-BE49-F238E27FC236}">
                  <a16:creationId xmlns:a16="http://schemas.microsoft.com/office/drawing/2014/main" id="{11B22C2E-57D1-31F3-35D2-96C963DB1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19723" y="2918624"/>
              <a:ext cx="457550" cy="45755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1585031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2419728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9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BB9E36C-3523-37C9-715F-982C9CE2AF43}"/>
                </a:ext>
              </a:extLst>
            </p:cNvPr>
            <p:cNvSpPr txBox="1"/>
            <p:nvPr/>
          </p:nvSpPr>
          <p:spPr>
            <a:xfrm>
              <a:off x="2415997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10</a:t>
              </a:r>
            </a:p>
          </p:txBody>
        </p:sp>
        <p:pic>
          <p:nvPicPr>
            <p:cNvPr id="50" name="Server" descr="Server">
              <a:extLst>
                <a:ext uri="{FF2B5EF4-FFF2-40B4-BE49-F238E27FC236}">
                  <a16:creationId xmlns:a16="http://schemas.microsoft.com/office/drawing/2014/main" id="{D5E2A8EE-5BDC-A550-CE2B-3ED7C2377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3168" y="2918624"/>
              <a:ext cx="457550" cy="45755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2498476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646BCB-C21A-B185-5584-87927A1ACE3D}"/>
                </a:ext>
              </a:extLst>
            </p:cNvPr>
            <p:cNvSpPr txBox="1"/>
            <p:nvPr/>
          </p:nvSpPr>
          <p:spPr>
            <a:xfrm>
              <a:off x="3353844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C640997-D65B-28FC-9A4F-7B9E8BA3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015" y="1812949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E88BC06-0D99-5650-C294-420C6515258E}"/>
                </a:ext>
              </a:extLst>
            </p:cNvPr>
            <p:cNvSpPr txBox="1"/>
            <p:nvPr/>
          </p:nvSpPr>
          <p:spPr>
            <a:xfrm>
              <a:off x="3350113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11</a:t>
              </a:r>
            </a:p>
          </p:txBody>
        </p:sp>
        <p:pic>
          <p:nvPicPr>
            <p:cNvPr id="56" name="Server" descr="Server">
              <a:extLst>
                <a:ext uri="{FF2B5EF4-FFF2-40B4-BE49-F238E27FC236}">
                  <a16:creationId xmlns:a16="http://schemas.microsoft.com/office/drawing/2014/main" id="{96A0F326-ECDF-E2D0-102D-DCA819767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67284" y="2918624"/>
              <a:ext cx="457550" cy="45755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3432592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2F4D3-5CC0-3FF7-BD1A-901EDFEC9661}"/>
                </a:ext>
              </a:extLst>
            </p:cNvPr>
            <p:cNvSpPr txBox="1"/>
            <p:nvPr/>
          </p:nvSpPr>
          <p:spPr>
            <a:xfrm>
              <a:off x="4287960" y="2334059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48525C6E-657C-3B70-C139-1C210AC5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5131" y="1806362"/>
              <a:ext cx="457550" cy="45755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9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019CE7D-B05A-261D-DD53-E7AFF53C42CF}"/>
                </a:ext>
              </a:extLst>
            </p:cNvPr>
            <p:cNvSpPr txBox="1"/>
            <p:nvPr/>
          </p:nvSpPr>
          <p:spPr>
            <a:xfrm>
              <a:off x="4284229" y="3439734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12</a:t>
              </a:r>
            </a:p>
          </p:txBody>
        </p:sp>
        <p:pic>
          <p:nvPicPr>
            <p:cNvPr id="62" name="Server" descr="Server">
              <a:extLst>
                <a:ext uri="{FF2B5EF4-FFF2-40B4-BE49-F238E27FC236}">
                  <a16:creationId xmlns:a16="http://schemas.microsoft.com/office/drawing/2014/main" id="{07FD9AA8-1464-4F3A-2E5B-8D9C035A9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1400" y="2912037"/>
              <a:ext cx="457550" cy="45755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366708" y="1478809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B2AEFAB-0985-2836-1F38-B8BDBA06D1E2}"/>
                </a:ext>
              </a:extLst>
            </p:cNvPr>
            <p:cNvSpPr txBox="1"/>
            <p:nvPr/>
          </p:nvSpPr>
          <p:spPr>
            <a:xfrm>
              <a:off x="5222076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5" name="Server" descr="Server">
              <a:extLst>
                <a:ext uri="{FF2B5EF4-FFF2-40B4-BE49-F238E27FC236}">
                  <a16:creationId xmlns:a16="http://schemas.microsoft.com/office/drawing/2014/main" id="{464DE02D-E205-4819-8837-6E20D8DB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247" y="1806361"/>
              <a:ext cx="457550" cy="4575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0B46FF-898A-FC1E-F4F2-4AC420A22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90E6CF-5EDA-F134-6F5B-7167D799411E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A9CA1-90A4-441C-CF0E-94C872FCA419}"/>
                </a:ext>
              </a:extLst>
            </p:cNvPr>
            <p:cNvSpPr txBox="1"/>
            <p:nvPr/>
          </p:nvSpPr>
          <p:spPr>
            <a:xfrm>
              <a:off x="6153403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7</a:t>
              </a:r>
            </a:p>
          </p:txBody>
        </p:sp>
        <p:pic>
          <p:nvPicPr>
            <p:cNvPr id="9" name="Server" descr="Server">
              <a:extLst>
                <a:ext uri="{FF2B5EF4-FFF2-40B4-BE49-F238E27FC236}">
                  <a16:creationId xmlns:a16="http://schemas.microsoft.com/office/drawing/2014/main" id="{45A77461-10FC-21D7-F6B2-CE5DEBBF5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0574" y="1806361"/>
              <a:ext cx="457550" cy="4575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2A6BB0-C70C-C9F2-89AD-1D39DC250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4E178B-8671-DAEC-04EA-9613FB8CB020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2EE5CB-22CB-4C92-5E72-2F6A44FAC0EE}"/>
                </a:ext>
              </a:extLst>
            </p:cNvPr>
            <p:cNvSpPr txBox="1"/>
            <p:nvPr/>
          </p:nvSpPr>
          <p:spPr>
            <a:xfrm>
              <a:off x="5224746" y="345290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13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5541B811-BBAE-4B74-9AE9-4A2FF929F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41917" y="2925211"/>
              <a:ext cx="457550" cy="457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8DA885-86C3-B549-6500-0AB97442D59A}"/>
                </a:ext>
              </a:extLst>
            </p:cNvPr>
            <p:cNvSpPr txBox="1"/>
            <p:nvPr/>
          </p:nvSpPr>
          <p:spPr>
            <a:xfrm>
              <a:off x="615886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14</a:t>
              </a:r>
            </a:p>
          </p:txBody>
        </p:sp>
        <p:pic>
          <p:nvPicPr>
            <p:cNvPr id="35" name="Server" descr="Server">
              <a:extLst>
                <a:ext uri="{FF2B5EF4-FFF2-40B4-BE49-F238E27FC236}">
                  <a16:creationId xmlns:a16="http://schemas.microsoft.com/office/drawing/2014/main" id="{9691708F-E743-4AB1-C37C-476162EC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6033" y="2918624"/>
              <a:ext cx="457550" cy="457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6702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8B5A60-0381-7802-EF25-077131865D0C}"/>
              </a:ext>
            </a:extLst>
          </p:cNvPr>
          <p:cNvGrpSpPr/>
          <p:nvPr/>
        </p:nvGrpSpPr>
        <p:grpSpPr>
          <a:xfrm>
            <a:off x="109462" y="97316"/>
            <a:ext cx="7698658" cy="4710190"/>
            <a:chOff x="2129648" y="1018805"/>
            <a:chExt cx="7698658" cy="4710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1ED119F-7557-5BBB-AD1E-33A0DB1C0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6F6922-8C61-E73D-CCBF-027839A0FB97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E42EEC-2311-181A-ECCF-1998934CB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1892F2ED-CAED-0DA3-3B2B-3BB8F85D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7" name="Picture 4" descr="See the source image">
              <a:extLst>
                <a:ext uri="{FF2B5EF4-FFF2-40B4-BE49-F238E27FC236}">
                  <a16:creationId xmlns:a16="http://schemas.microsoft.com/office/drawing/2014/main" id="{4D435172-42EB-B233-D6FE-D438957E6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21E4CD-8CFF-932F-5280-5605C21B1F90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2C609F-2BF7-F624-CF45-CEC9602B6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95F9507F-6CD8-770F-7DD9-D9058A269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962FF5-9909-637D-2D70-76E51E2922ED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2" name="Graphic 1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23FC0D4-117A-8CF8-05CE-56DA765D7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807989B3-D005-9F76-CA8D-18B72AD30321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CF2541-C219-2E9F-8ECC-46503B2EDEA1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5" name="グラフィックス 37" descr="Azure ExpressRoute">
              <a:extLst>
                <a:ext uri="{FF2B5EF4-FFF2-40B4-BE49-F238E27FC236}">
                  <a16:creationId xmlns:a16="http://schemas.microsoft.com/office/drawing/2014/main" id="{298795D1-36E6-C3ED-DEDD-8C69DE987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16" name="Gateway Services" descr="Gateway Services">
              <a:extLst>
                <a:ext uri="{FF2B5EF4-FFF2-40B4-BE49-F238E27FC236}">
                  <a16:creationId xmlns:a16="http://schemas.microsoft.com/office/drawing/2014/main" id="{34D179E8-B3FA-1AFC-0268-C0301181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B7C8DF-AC60-872D-6AC3-A0D9B5FE8502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D1667248-901F-17F6-C1B2-540658BE6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237E9F-DF66-5244-9B96-D285B5DDACDD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EA5B9FD9-AD7D-BB93-C486-6252CE65190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4FE604A1-8B02-56DF-1492-D991397F40DB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D25437-ACC5-B0A3-B9D2-6DEC03D15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748450-6F97-C06C-C909-71AFC2564520}"/>
                </a:ext>
              </a:extLst>
            </p:cNvPr>
            <p:cNvSpPr txBox="1"/>
            <p:nvPr/>
          </p:nvSpPr>
          <p:spPr>
            <a:xfrm>
              <a:off x="6102194" y="5258193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0.0.0.0/0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371208-8524-0535-0BD9-D61FDB470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C9E7B2-BB88-5021-3884-01A7D14128A2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834956E-3CCA-7B50-4FD5-5AB846DCE8CB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CF08987-8562-4229-B196-EEDCF914B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5" name="Graphic 44" descr="Medal with solid fill">
                <a:extLst>
                  <a:ext uri="{FF2B5EF4-FFF2-40B4-BE49-F238E27FC236}">
                    <a16:creationId xmlns:a16="http://schemas.microsoft.com/office/drawing/2014/main" id="{9CFB4066-C33B-457E-53A4-D3C39FF77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EFAEDE-C938-9788-C3B4-D3C219C950F9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3F03C81B-A6E6-BDCE-DBC6-2D3388C4CF93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4" descr="VMware HCX - VMware Ports and Protocols">
              <a:extLst>
                <a:ext uri="{FF2B5EF4-FFF2-40B4-BE49-F238E27FC236}">
                  <a16:creationId xmlns:a16="http://schemas.microsoft.com/office/drawing/2014/main" id="{98653090-2AF8-F9CD-BDF4-25A31B24C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97BA6D-8930-C26E-6F18-4C43D3A8A68A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1" name="Picture 30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0CE13BF5-5A1E-4456-9CD2-653524054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08A2BA-B453-90B3-BABD-176088779669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714CAA-F445-5BAB-BDA4-6C7B7289C710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B33B32-6B36-4AAE-5B26-01AD54EFEAD8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5" name="Picture 34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89BC35A8-DD19-78FD-916D-E54E6A36D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36" name="Picture 35" descr="A hexagon with a logo&#10;&#10;Description automatically generated">
              <a:extLst>
                <a:ext uri="{FF2B5EF4-FFF2-40B4-BE49-F238E27FC236}">
                  <a16:creationId xmlns:a16="http://schemas.microsoft.com/office/drawing/2014/main" id="{94A1AB5C-F39D-8185-4822-8C51AD083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B4C68506-1879-7979-A2AF-F48F2B2C674A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EFA68B-490F-6F9E-A4BA-B2C0041DD3E6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6D08DC-E018-9F89-997A-62C3B179E3A9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1A5B319-E129-384B-5E16-A90926771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A3218E-EF78-1898-6EDD-B5381820FFBD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06CA8FC-A6F7-B83B-AB12-ABA3C830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853" y="4203083"/>
              <a:ext cx="1912762" cy="30469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E2C685F-445D-429E-E625-2037F0DDF765}"/>
                </a:ext>
              </a:extLst>
            </p:cNvPr>
            <p:cNvSpPr txBox="1"/>
            <p:nvPr/>
          </p:nvSpPr>
          <p:spPr>
            <a:xfrm>
              <a:off x="6156092" y="3975602"/>
              <a:ext cx="10580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60B792-C7A8-0EE3-D94A-FA615C28F193}"/>
              </a:ext>
            </a:extLst>
          </p:cNvPr>
          <p:cNvSpPr txBox="1"/>
          <p:nvPr/>
        </p:nvSpPr>
        <p:spPr>
          <a:xfrm>
            <a:off x="-6322" y="6578361"/>
            <a:ext cx="9706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https://learn.microsoft.com/en-us/azure/azure-vmware/media/tutorial-vmware-hcx/all-traffic-hcx-mon-policy-based-routes.png</a:t>
            </a:r>
          </a:p>
        </p:txBody>
      </p:sp>
    </p:spTree>
    <p:extLst>
      <p:ext uri="{BB962C8B-B14F-4D97-AF65-F5344CB8AC3E}">
        <p14:creationId xmlns:p14="http://schemas.microsoft.com/office/powerpoint/2010/main" val="33717690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B35408-9F71-C338-8D7C-A58926B38EE7}"/>
              </a:ext>
            </a:extLst>
          </p:cNvPr>
          <p:cNvGrpSpPr/>
          <p:nvPr/>
        </p:nvGrpSpPr>
        <p:grpSpPr>
          <a:xfrm>
            <a:off x="98664" y="116971"/>
            <a:ext cx="11455383" cy="5060950"/>
            <a:chOff x="127017" y="102794"/>
            <a:chExt cx="11455383" cy="50609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455383" cy="32126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75075" y="3492273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7042114" y="3590737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9993173" y="36508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10335" y="3595003"/>
              <a:ext cx="448567" cy="448567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140882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4279" y="419266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9670052" y="4625012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8672051" y="4627424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7818746" y="4631262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6739516" y="462742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85918" y="4123218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777826" y="4222410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8798450" y="4222410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527669" y="3531239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01025" y="1694256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87690" y="2180833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30" idx="3"/>
              <a:endCxn id="57" idx="6"/>
            </p:cNvCxnSpPr>
            <p:nvPr/>
          </p:nvCxnSpPr>
          <p:spPr>
            <a:xfrm>
              <a:off x="10106438" y="1175225"/>
              <a:ext cx="970800" cy="52940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7DAAB-6C33-5A61-2939-7E533DD08D47}"/>
                </a:ext>
              </a:extLst>
            </p:cNvPr>
            <p:cNvSpPr txBox="1"/>
            <p:nvPr/>
          </p:nvSpPr>
          <p:spPr>
            <a:xfrm>
              <a:off x="10577336" y="4625881"/>
              <a:ext cx="53379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VPN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C19E82-C46A-090A-C52C-C2A633EDE2C8}"/>
                </a:ext>
              </a:extLst>
            </p:cNvPr>
            <p:cNvSpPr txBox="1"/>
            <p:nvPr/>
          </p:nvSpPr>
          <p:spPr>
            <a:xfrm>
              <a:off x="8394242" y="581064"/>
              <a:ext cx="121988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Secured vWAN</a:t>
              </a:r>
            </a:p>
            <a:p>
              <a:pPr algn="ctr"/>
              <a:r>
                <a:rPr lang="en-US" sz="1100" dirty="0"/>
                <a:t>Hub</a:t>
              </a:r>
            </a:p>
          </p:txBody>
        </p:sp>
        <p:pic>
          <p:nvPicPr>
            <p:cNvPr id="10" name="Picture 2" descr="Azure Virtual WAN and putting the pieces together | Marius Sandbu">
              <a:extLst>
                <a:ext uri="{FF2B5EF4-FFF2-40B4-BE49-F238E27FC236}">
                  <a16:creationId xmlns:a16="http://schemas.microsoft.com/office/drawing/2014/main" id="{BB08A5C7-8081-B904-B313-CFE54FC0B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763" y="499541"/>
              <a:ext cx="411843" cy="41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グラフィックス 77" descr="Azure Virtual Network Gateway">
              <a:extLst>
                <a:ext uri="{FF2B5EF4-FFF2-40B4-BE49-F238E27FC236}">
                  <a16:creationId xmlns:a16="http://schemas.microsoft.com/office/drawing/2014/main" id="{81D6F34A-1EA2-CA09-A50A-91E3D8B51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694488" y="969250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22A980-5FCE-7DE0-77A4-3179EA607E64}"/>
                </a:ext>
              </a:extLst>
            </p:cNvPr>
            <p:cNvSpPr txBox="1"/>
            <p:nvPr/>
          </p:nvSpPr>
          <p:spPr>
            <a:xfrm>
              <a:off x="9993173" y="608079"/>
              <a:ext cx="6700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VPN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61004D37-4A0D-61C5-BA24-6EF8EBE8C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638444" y="4193114"/>
              <a:ext cx="411950" cy="411950"/>
            </a:xfrm>
            <a:prstGeom prst="rect">
              <a:avLst/>
            </a:prstGeom>
          </p:spPr>
        </p:pic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D51D556B-E9BB-05D0-39D7-16A0157DC23A}"/>
                </a:ext>
              </a:extLst>
            </p:cNvPr>
            <p:cNvCxnSpPr>
              <a:cxnSpLocks/>
              <a:stCxn id="125" idx="0"/>
              <a:endCxn id="59" idx="2"/>
            </p:cNvCxnSpPr>
            <p:nvPr/>
          </p:nvCxnSpPr>
          <p:spPr>
            <a:xfrm flipV="1">
              <a:off x="9734619" y="2350110"/>
              <a:ext cx="1298331" cy="124489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D428B4-28C8-D5C0-F83B-BC1A68B93489}"/>
                </a:ext>
              </a:extLst>
            </p:cNvPr>
            <p:cNvSpPr/>
            <p:nvPr/>
          </p:nvSpPr>
          <p:spPr>
            <a:xfrm>
              <a:off x="9557231" y="1373960"/>
              <a:ext cx="1371182" cy="2930562"/>
            </a:xfrm>
            <a:custGeom>
              <a:avLst/>
              <a:gdLst>
                <a:gd name="connsiteX0" fmla="*/ 420304 w 1371182"/>
                <a:gd name="connsiteY0" fmla="*/ 44293 h 2930562"/>
                <a:gd name="connsiteX1" fmla="*/ 476287 w 1371182"/>
                <a:gd name="connsiteY1" fmla="*/ 44293 h 2930562"/>
                <a:gd name="connsiteX2" fmla="*/ 1365806 w 1371182"/>
                <a:gd name="connsiteY2" fmla="*/ 504603 h 2930562"/>
                <a:gd name="connsiteX3" fmla="*/ 3536 w 1371182"/>
                <a:gd name="connsiteY3" fmla="*/ 2190334 h 2930562"/>
                <a:gd name="connsiteX4" fmla="*/ 1048565 w 1371182"/>
                <a:gd name="connsiteY4" fmla="*/ 2930562 h 293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182" h="2930562">
                  <a:moveTo>
                    <a:pt x="420304" y="44293"/>
                  </a:moveTo>
                  <a:cubicBezTo>
                    <a:pt x="369503" y="5934"/>
                    <a:pt x="318703" y="-32425"/>
                    <a:pt x="476287" y="44293"/>
                  </a:cubicBezTo>
                  <a:cubicBezTo>
                    <a:pt x="633871" y="121011"/>
                    <a:pt x="1444598" y="146930"/>
                    <a:pt x="1365806" y="504603"/>
                  </a:cubicBezTo>
                  <a:cubicBezTo>
                    <a:pt x="1287014" y="862276"/>
                    <a:pt x="56410" y="1786007"/>
                    <a:pt x="3536" y="2190334"/>
                  </a:cubicBezTo>
                  <a:cubicBezTo>
                    <a:pt x="-49338" y="2594661"/>
                    <a:pt x="499613" y="2762611"/>
                    <a:pt x="1048565" y="2930562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D29E53-2937-8F0C-8A01-2977FA3261FF}"/>
                </a:ext>
              </a:extLst>
            </p:cNvPr>
            <p:cNvSpPr txBox="1"/>
            <p:nvPr/>
          </p:nvSpPr>
          <p:spPr>
            <a:xfrm>
              <a:off x="9179533" y="2911729"/>
              <a:ext cx="49051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IPSec Tunnel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C878FC1-CD5C-B695-B3B8-A3828421639B}"/>
                </a:ext>
              </a:extLst>
            </p:cNvPr>
            <p:cNvSpPr txBox="1"/>
            <p:nvPr/>
          </p:nvSpPr>
          <p:spPr>
            <a:xfrm>
              <a:off x="10670705" y="1046188"/>
              <a:ext cx="75937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Site-to-Site VM traffic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6EAA3BE-EBF2-558D-E224-840ED1521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75234" y="1055180"/>
              <a:ext cx="405833" cy="33467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1B00DFD-52C5-F32B-C9D7-9363B58B699A}"/>
                </a:ext>
              </a:extLst>
            </p:cNvPr>
            <p:cNvSpPr txBox="1"/>
            <p:nvPr/>
          </p:nvSpPr>
          <p:spPr>
            <a:xfrm>
              <a:off x="8674401" y="1135177"/>
              <a:ext cx="8656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Firewall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19CBB0-832B-8D60-8CBF-547F38EC3A19}"/>
                </a:ext>
              </a:extLst>
            </p:cNvPr>
            <p:cNvSpPr/>
            <p:nvPr/>
          </p:nvSpPr>
          <p:spPr>
            <a:xfrm>
              <a:off x="3856653" y="1041393"/>
              <a:ext cx="7220585" cy="3322305"/>
            </a:xfrm>
            <a:custGeom>
              <a:avLst/>
              <a:gdLst>
                <a:gd name="connsiteX0" fmla="*/ 6363478 w 7269545"/>
                <a:gd name="connsiteY0" fmla="*/ 3455962 h 3473709"/>
                <a:gd name="connsiteX1" fmla="*/ 6413241 w 7269545"/>
                <a:gd name="connsiteY1" fmla="*/ 3443521 h 3473709"/>
                <a:gd name="connsiteX2" fmla="*/ 6910874 w 7269545"/>
                <a:gd name="connsiteY2" fmla="*/ 3412419 h 3473709"/>
                <a:gd name="connsiteX3" fmla="*/ 5890727 w 7269545"/>
                <a:gd name="connsiteY3" fmla="*/ 2715734 h 3473709"/>
                <a:gd name="connsiteX4" fmla="*/ 7053943 w 7269545"/>
                <a:gd name="connsiteY4" fmla="*/ 1117089 h 3473709"/>
                <a:gd name="connsiteX5" fmla="*/ 7116147 w 7269545"/>
                <a:gd name="connsiteY5" fmla="*/ 519929 h 3473709"/>
                <a:gd name="connsiteX6" fmla="*/ 5436637 w 7269545"/>
                <a:gd name="connsiteY6" fmla="*/ 59619 h 3473709"/>
                <a:gd name="connsiteX7" fmla="*/ 0 w 7269545"/>
                <a:gd name="connsiteY7" fmla="*/ 34738 h 3473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69545" h="3473709">
                  <a:moveTo>
                    <a:pt x="6363478" y="3455962"/>
                  </a:moveTo>
                  <a:cubicBezTo>
                    <a:pt x="6342743" y="3453370"/>
                    <a:pt x="6322008" y="3450778"/>
                    <a:pt x="6413241" y="3443521"/>
                  </a:cubicBezTo>
                  <a:cubicBezTo>
                    <a:pt x="6504474" y="3436264"/>
                    <a:pt x="6997960" y="3533717"/>
                    <a:pt x="6910874" y="3412419"/>
                  </a:cubicBezTo>
                  <a:cubicBezTo>
                    <a:pt x="6823788" y="3291121"/>
                    <a:pt x="5866882" y="3098289"/>
                    <a:pt x="5890727" y="2715734"/>
                  </a:cubicBezTo>
                  <a:cubicBezTo>
                    <a:pt x="5914572" y="2333179"/>
                    <a:pt x="6849706" y="1483056"/>
                    <a:pt x="7053943" y="1117089"/>
                  </a:cubicBezTo>
                  <a:cubicBezTo>
                    <a:pt x="7258180" y="751122"/>
                    <a:pt x="7385698" y="696174"/>
                    <a:pt x="7116147" y="519929"/>
                  </a:cubicBezTo>
                  <a:cubicBezTo>
                    <a:pt x="6846596" y="343684"/>
                    <a:pt x="6622662" y="140484"/>
                    <a:pt x="5436637" y="59619"/>
                  </a:cubicBezTo>
                  <a:cubicBezTo>
                    <a:pt x="4250612" y="-21246"/>
                    <a:pt x="982824" y="-9842"/>
                    <a:pt x="0" y="34738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C1F0C6-236C-2163-FB12-999414079ED7}"/>
              </a:ext>
            </a:extLst>
          </p:cNvPr>
          <p:cNvSpPr txBox="1"/>
          <p:nvPr/>
        </p:nvSpPr>
        <p:spPr>
          <a:xfrm>
            <a:off x="0" y="6581001"/>
            <a:ext cx="104935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https://learn.microsoft.com/en-us/azure/azure-vmware/media/create-ipsec-tunnel/vpn-s2s-tunnel-architecture.png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30786219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Internet Connectivity</a:t>
            </a:r>
          </a:p>
        </p:txBody>
      </p:sp>
    </p:spTree>
    <p:extLst>
      <p:ext uri="{BB962C8B-B14F-4D97-AF65-F5344CB8AC3E}">
        <p14:creationId xmlns:p14="http://schemas.microsoft.com/office/powerpoint/2010/main" val="1718808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21A497E-3351-2B4B-D956-20C0CCC87B3B}"/>
              </a:ext>
            </a:extLst>
          </p:cNvPr>
          <p:cNvGrpSpPr/>
          <p:nvPr/>
        </p:nvGrpSpPr>
        <p:grpSpPr>
          <a:xfrm>
            <a:off x="130727" y="94134"/>
            <a:ext cx="7698658" cy="5422518"/>
            <a:chOff x="3348848" y="1143213"/>
            <a:chExt cx="7698658" cy="54225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935DF0-3720-61C9-8E2D-C470532BFC30}"/>
                </a:ext>
              </a:extLst>
            </p:cNvPr>
            <p:cNvSpPr txBox="1"/>
            <p:nvPr/>
          </p:nvSpPr>
          <p:spPr>
            <a:xfrm>
              <a:off x="4040279" y="385839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A01E58-47EA-591A-11EC-623C6DC94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68808" y="3744147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1799A172-67A0-EFEA-3D1E-3280690B4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55109" y="3815737"/>
              <a:ext cx="412833" cy="412833"/>
            </a:xfrm>
            <a:prstGeom prst="rect">
              <a:avLst/>
            </a:prstGeom>
          </p:spPr>
        </p:pic>
        <p:pic>
          <p:nvPicPr>
            <p:cNvPr id="8" name="Picture 4" descr="See the source image">
              <a:extLst>
                <a:ext uri="{FF2B5EF4-FFF2-40B4-BE49-F238E27FC236}">
                  <a16:creationId xmlns:a16="http://schemas.microsoft.com/office/drawing/2014/main" id="{C65B167D-2B17-F7F8-2C73-17DF8954B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064" y="440142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14C10E-E173-D7B8-9718-CCE951302D8D}"/>
                </a:ext>
              </a:extLst>
            </p:cNvPr>
            <p:cNvSpPr txBox="1"/>
            <p:nvPr/>
          </p:nvSpPr>
          <p:spPr>
            <a:xfrm>
              <a:off x="3668272" y="486770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73A6CC-5AE7-3460-427A-4063E1F5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48848" y="1143213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2" descr="Microsoft Azure - Wikipedia">
              <a:extLst>
                <a:ext uri="{FF2B5EF4-FFF2-40B4-BE49-F238E27FC236}">
                  <a16:creationId xmlns:a16="http://schemas.microsoft.com/office/drawing/2014/main" id="{C09EDF4B-7721-23D7-4432-66536DED8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845" y="1230819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73560F-C19B-DF0A-78F9-7EF79B3F1F34}"/>
                </a:ext>
              </a:extLst>
            </p:cNvPr>
            <p:cNvSpPr txBox="1"/>
            <p:nvPr/>
          </p:nvSpPr>
          <p:spPr>
            <a:xfrm>
              <a:off x="3949515" y="1352597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3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FC488FD6-FDB0-F315-159E-571C4034A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71930" y="2746272"/>
              <a:ext cx="448567" cy="448567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EC675458-59A9-EB7C-02E8-81AAB27BC707}"/>
                </a:ext>
              </a:extLst>
            </p:cNvPr>
            <p:cNvCxnSpPr>
              <a:cxnSpLocks/>
              <a:stCxn id="13" idx="2"/>
              <a:endCxn id="6" idx="0"/>
            </p:cNvCxnSpPr>
            <p:nvPr/>
          </p:nvCxnSpPr>
          <p:spPr>
            <a:xfrm>
              <a:off x="7196214" y="3194839"/>
              <a:ext cx="0" cy="54930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8147E1-C446-C2C7-5BAD-B4B3C87A4592}"/>
                </a:ext>
              </a:extLst>
            </p:cNvPr>
            <p:cNvSpPr txBox="1"/>
            <p:nvPr/>
          </p:nvSpPr>
          <p:spPr>
            <a:xfrm>
              <a:off x="7523956" y="3325271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6" name="グラフィックス 37" descr="Azure ExpressRoute">
              <a:extLst>
                <a:ext uri="{FF2B5EF4-FFF2-40B4-BE49-F238E27FC236}">
                  <a16:creationId xmlns:a16="http://schemas.microsoft.com/office/drawing/2014/main" id="{3ED850F1-192D-3A69-64DA-5E852EC7C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26823" y="2940124"/>
              <a:ext cx="411950" cy="411950"/>
            </a:xfrm>
            <a:prstGeom prst="rect">
              <a:avLst/>
            </a:prstGeom>
          </p:spPr>
        </p:pic>
        <p:pic>
          <p:nvPicPr>
            <p:cNvPr id="17" name="Gateway Services" descr="Gateway Services">
              <a:extLst>
                <a:ext uri="{FF2B5EF4-FFF2-40B4-BE49-F238E27FC236}">
                  <a16:creationId xmlns:a16="http://schemas.microsoft.com/office/drawing/2014/main" id="{C4CB0365-72B6-17F3-BCF9-80B17B00E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4092" y="4778662"/>
              <a:ext cx="484244" cy="49262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9A79A1-14D2-DB44-7910-429B70F2D225}"/>
                </a:ext>
              </a:extLst>
            </p:cNvPr>
            <p:cNvSpPr txBox="1"/>
            <p:nvPr/>
          </p:nvSpPr>
          <p:spPr>
            <a:xfrm>
              <a:off x="7541071" y="4898553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9" name="Gateway Services" descr="Gateway Services">
              <a:extLst>
                <a:ext uri="{FF2B5EF4-FFF2-40B4-BE49-F238E27FC236}">
                  <a16:creationId xmlns:a16="http://schemas.microsoft.com/office/drawing/2014/main" id="{A22DC59F-BADA-B7AA-6719-C81F11F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4092" y="5669010"/>
              <a:ext cx="484244" cy="49262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DD19CA-4F47-3FE0-97EE-E12B87776E4A}"/>
                </a:ext>
              </a:extLst>
            </p:cNvPr>
            <p:cNvSpPr txBox="1"/>
            <p:nvPr/>
          </p:nvSpPr>
          <p:spPr>
            <a:xfrm>
              <a:off x="7541071" y="578890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BA096570-A897-E56E-EEB2-B30B7B9FB1F2}"/>
                </a:ext>
              </a:extLst>
            </p:cNvPr>
            <p:cNvCxnSpPr>
              <a:cxnSpLocks/>
              <a:stCxn id="6" idx="0"/>
              <a:endCxn id="17" idx="0"/>
            </p:cNvCxnSpPr>
            <p:nvPr/>
          </p:nvCxnSpPr>
          <p:spPr>
            <a:xfrm>
              <a:off x="7196214" y="3744147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5CC98362-8D67-A621-F20E-20F923A0A343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7196214" y="5271284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61">
              <a:extLst>
                <a:ext uri="{FF2B5EF4-FFF2-40B4-BE49-F238E27FC236}">
                  <a16:creationId xmlns:a16="http://schemas.microsoft.com/office/drawing/2014/main" id="{CCF43CBD-38A8-C5ED-A3A4-FC3293262473}"/>
                </a:ext>
              </a:extLst>
            </p:cNvPr>
            <p:cNvCxnSpPr>
              <a:cxnSpLocks/>
              <a:stCxn id="30" idx="2"/>
              <a:endCxn id="13" idx="0"/>
            </p:cNvCxnSpPr>
            <p:nvPr/>
          </p:nvCxnSpPr>
          <p:spPr>
            <a:xfrm>
              <a:off x="7196213" y="2196414"/>
              <a:ext cx="1" cy="54985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DAEA68-EAAC-2386-0470-492D4BF41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55110" y="4278085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" name="cloud 1" descr="cloud, delivery">
              <a:extLst>
                <a:ext uri="{FF2B5EF4-FFF2-40B4-BE49-F238E27FC236}">
                  <a16:creationId xmlns:a16="http://schemas.microsoft.com/office/drawing/2014/main" id="{D57616B0-25E2-49F6-33D6-93675AC0FE4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64997" y="1784464"/>
              <a:ext cx="662431" cy="411950"/>
              <a:chOff x="1008" y="846"/>
              <a:chExt cx="320" cy="199"/>
            </a:xfrm>
          </p:grpSpPr>
          <p:sp>
            <p:nvSpPr>
              <p:cNvPr id="30" name="AutoShape 3">
                <a:extLst>
                  <a:ext uri="{FF2B5EF4-FFF2-40B4-BE49-F238E27FC236}">
                    <a16:creationId xmlns:a16="http://schemas.microsoft.com/office/drawing/2014/main" id="{B1805150-117D-996D-568E-3AF41D179D0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0BD446DF-AF1D-F824-C7C6-144ED440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321C5AFD-C1EF-BA71-1AB2-92E073175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4564E3-6213-DF1C-0012-65B59293438B}"/>
                </a:ext>
              </a:extLst>
            </p:cNvPr>
            <p:cNvSpPr txBox="1"/>
            <p:nvPr/>
          </p:nvSpPr>
          <p:spPr>
            <a:xfrm>
              <a:off x="6947817" y="1515823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8FCA7B-24C9-7880-4449-642FE04E8C4E}"/>
                </a:ext>
              </a:extLst>
            </p:cNvPr>
            <p:cNvSpPr txBox="1"/>
            <p:nvPr/>
          </p:nvSpPr>
          <p:spPr>
            <a:xfrm>
              <a:off x="5863751" y="2885916"/>
              <a:ext cx="1108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Managed SNAT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10726F-4A06-B516-DA67-4CA33859A7BB}"/>
                </a:ext>
              </a:extLst>
            </p:cNvPr>
            <p:cNvSpPr/>
            <p:nvPr/>
          </p:nvSpPr>
          <p:spPr>
            <a:xfrm rot="11009815">
              <a:off x="7306140" y="1939175"/>
              <a:ext cx="215905" cy="3846722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1D9F88-5393-FBCD-986F-C2F039FAC467}"/>
                </a:ext>
              </a:extLst>
            </p:cNvPr>
            <p:cNvSpPr txBox="1"/>
            <p:nvPr/>
          </p:nvSpPr>
          <p:spPr>
            <a:xfrm>
              <a:off x="7623364" y="1908749"/>
              <a:ext cx="158280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Outbound Internet Access Only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FC2585-639F-EE08-4405-5276EA1297E2}"/>
              </a:ext>
            </a:extLst>
          </p:cNvPr>
          <p:cNvSpPr txBox="1"/>
          <p:nvPr/>
        </p:nvSpPr>
        <p:spPr>
          <a:xfrm>
            <a:off x="0" y="6578938"/>
            <a:ext cx="11532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https://learn.microsoft.com/en-us/azure/azure-vmware/media/public-ip-nsx-edge/architecture-internet-access-avs-public-ip-snat-expanded.png</a:t>
            </a:r>
          </a:p>
        </p:txBody>
      </p:sp>
    </p:spTree>
    <p:extLst>
      <p:ext uri="{BB962C8B-B14F-4D97-AF65-F5344CB8AC3E}">
        <p14:creationId xmlns:p14="http://schemas.microsoft.com/office/powerpoint/2010/main" val="40940963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36303-1E23-A13F-074B-B48BF43E1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93E7161-A462-E3BF-26AD-A275A61EFD58}"/>
              </a:ext>
            </a:extLst>
          </p:cNvPr>
          <p:cNvGrpSpPr/>
          <p:nvPr/>
        </p:nvGrpSpPr>
        <p:grpSpPr>
          <a:xfrm>
            <a:off x="114381" y="108022"/>
            <a:ext cx="7698658" cy="5422518"/>
            <a:chOff x="1957392" y="1045242"/>
            <a:chExt cx="7698658" cy="54225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D8BC9-3C46-3D6C-2A9E-CEC7DA61B41C}"/>
                </a:ext>
              </a:extLst>
            </p:cNvPr>
            <p:cNvSpPr txBox="1"/>
            <p:nvPr/>
          </p:nvSpPr>
          <p:spPr>
            <a:xfrm>
              <a:off x="2648823" y="376042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80F845-53B4-C67A-03DE-9FF9AF6C9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77352" y="3646176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4" name="Graphic 33" descr="Azure VMware Solution Private Cloud">
              <a:extLst>
                <a:ext uri="{FF2B5EF4-FFF2-40B4-BE49-F238E27FC236}">
                  <a16:creationId xmlns:a16="http://schemas.microsoft.com/office/drawing/2014/main" id="{545382C6-7F16-C44C-A57E-7935E3F87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3653" y="3717766"/>
              <a:ext cx="412833" cy="412833"/>
            </a:xfrm>
            <a:prstGeom prst="rect">
              <a:avLst/>
            </a:prstGeom>
          </p:spPr>
        </p:pic>
        <p:pic>
          <p:nvPicPr>
            <p:cNvPr id="35" name="Picture 4" descr="See the source image">
              <a:extLst>
                <a:ext uri="{FF2B5EF4-FFF2-40B4-BE49-F238E27FC236}">
                  <a16:creationId xmlns:a16="http://schemas.microsoft.com/office/drawing/2014/main" id="{3701251D-A835-E7B9-40D5-15E0A642D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1608" y="4303451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A24E19-AEE1-F826-DCAB-91C6131C361C}"/>
                </a:ext>
              </a:extLst>
            </p:cNvPr>
            <p:cNvSpPr txBox="1"/>
            <p:nvPr/>
          </p:nvSpPr>
          <p:spPr>
            <a:xfrm>
              <a:off x="2276816" y="4769731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C8701D-9674-BFF5-D557-FC6CBE187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7392" y="1045242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" name="Picture 2" descr="Microsoft Azure - Wikipedia">
              <a:extLst>
                <a:ext uri="{FF2B5EF4-FFF2-40B4-BE49-F238E27FC236}">
                  <a16:creationId xmlns:a16="http://schemas.microsoft.com/office/drawing/2014/main" id="{3F8E4858-7906-76F5-6E57-416CFD8E11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389" y="113284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29F9977-69CD-FC52-0E39-F8F46181F40E}"/>
                </a:ext>
              </a:extLst>
            </p:cNvPr>
            <p:cNvSpPr txBox="1"/>
            <p:nvPr/>
          </p:nvSpPr>
          <p:spPr>
            <a:xfrm>
              <a:off x="2558059" y="125462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264EAB-EFDD-6CF5-69A6-CBF48C983243}"/>
                </a:ext>
              </a:extLst>
            </p:cNvPr>
            <p:cNvSpPr txBox="1"/>
            <p:nvPr/>
          </p:nvSpPr>
          <p:spPr>
            <a:xfrm>
              <a:off x="6361841" y="3227300"/>
              <a:ext cx="6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</p:txBody>
        </p:sp>
        <p:pic>
          <p:nvPicPr>
            <p:cNvPr id="44" name="Gateway Services" descr="Gateway Services">
              <a:extLst>
                <a:ext uri="{FF2B5EF4-FFF2-40B4-BE49-F238E27FC236}">
                  <a16:creationId xmlns:a16="http://schemas.microsoft.com/office/drawing/2014/main" id="{739B11FF-9751-9DBF-7538-0C690C3EF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2636" y="4680691"/>
              <a:ext cx="484244" cy="49262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E3E76C-F782-39C1-5DB4-AE44FBA90F07}"/>
                </a:ext>
              </a:extLst>
            </p:cNvPr>
            <p:cNvSpPr txBox="1"/>
            <p:nvPr/>
          </p:nvSpPr>
          <p:spPr>
            <a:xfrm>
              <a:off x="6149615" y="480058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46" name="Gateway Services" descr="Gateway Services">
              <a:extLst>
                <a:ext uri="{FF2B5EF4-FFF2-40B4-BE49-F238E27FC236}">
                  <a16:creationId xmlns:a16="http://schemas.microsoft.com/office/drawing/2014/main" id="{D736B2CC-C3CF-CAD0-AC28-45E77C329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2636" y="5571039"/>
              <a:ext cx="484244" cy="4926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6E2B6D-4BE2-60CF-471E-BCC376ECC14A}"/>
                </a:ext>
              </a:extLst>
            </p:cNvPr>
            <p:cNvSpPr txBox="1"/>
            <p:nvPr/>
          </p:nvSpPr>
          <p:spPr>
            <a:xfrm>
              <a:off x="6149615" y="569093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A0802F0B-6582-6BC2-24DE-0DE8AF1D432C}"/>
                </a:ext>
              </a:extLst>
            </p:cNvPr>
            <p:cNvCxnSpPr>
              <a:cxnSpLocks/>
              <a:stCxn id="44" idx="2"/>
              <a:endCxn id="46" idx="0"/>
            </p:cNvCxnSpPr>
            <p:nvPr/>
          </p:nvCxnSpPr>
          <p:spPr>
            <a:xfrm>
              <a:off x="5804758" y="517331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819801B-C98F-085B-9CD4-F37F8E4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3654" y="4180114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2" name="cloud 1" descr="cloud, delivery">
              <a:extLst>
                <a:ext uri="{FF2B5EF4-FFF2-40B4-BE49-F238E27FC236}">
                  <a16:creationId xmlns:a16="http://schemas.microsoft.com/office/drawing/2014/main" id="{DDE87B4C-7CCD-694F-A140-39765BB3E3E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73541" y="1686493"/>
              <a:ext cx="662431" cy="411950"/>
              <a:chOff x="1008" y="846"/>
              <a:chExt cx="320" cy="199"/>
            </a:xfrm>
          </p:grpSpPr>
          <p:sp>
            <p:nvSpPr>
              <p:cNvPr id="62" name="AutoShape 3">
                <a:extLst>
                  <a:ext uri="{FF2B5EF4-FFF2-40B4-BE49-F238E27FC236}">
                    <a16:creationId xmlns:a16="http://schemas.microsoft.com/office/drawing/2014/main" id="{DCD8EC10-DF13-A5B3-59CC-F2F0F6478A2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5">
                <a:extLst>
                  <a:ext uri="{FF2B5EF4-FFF2-40B4-BE49-F238E27FC236}">
                    <a16:creationId xmlns:a16="http://schemas.microsoft.com/office/drawing/2014/main" id="{4ADEDA57-FB05-EA9B-EA2C-BB118A15E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8E693B86-87EA-D952-7259-CC9EDDD0F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595136-2F76-91C3-2643-7D47C0CE892A}"/>
                </a:ext>
              </a:extLst>
            </p:cNvPr>
            <p:cNvSpPr txBox="1"/>
            <p:nvPr/>
          </p:nvSpPr>
          <p:spPr>
            <a:xfrm>
              <a:off x="5556361" y="1417852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300990-1B32-BBC8-25B4-5E25FB40F592}"/>
                </a:ext>
              </a:extLst>
            </p:cNvPr>
            <p:cNvSpPr txBox="1"/>
            <p:nvPr/>
          </p:nvSpPr>
          <p:spPr>
            <a:xfrm>
              <a:off x="6179922" y="1973063"/>
              <a:ext cx="15828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is advertised to Internet with ASN of NSX-T DC Tier-0 Gateway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51E8508-DD63-EFAD-B8ED-FFCB98EB2B5C}"/>
                </a:ext>
              </a:extLst>
            </p:cNvPr>
            <p:cNvSpPr txBox="1"/>
            <p:nvPr/>
          </p:nvSpPr>
          <p:spPr>
            <a:xfrm>
              <a:off x="3690764" y="5645814"/>
              <a:ext cx="9329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Public IP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Address Range</a:t>
              </a:r>
            </a:p>
          </p:txBody>
        </p:sp>
        <p:pic>
          <p:nvPicPr>
            <p:cNvPr id="56" name="IP Addresses" descr="IP Addresses">
              <a:extLst>
                <a:ext uri="{FF2B5EF4-FFF2-40B4-BE49-F238E27FC236}">
                  <a16:creationId xmlns:a16="http://schemas.microsoft.com/office/drawing/2014/main" id="{6B77540D-E505-C55F-C34C-0B6AB0CB7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89320" y="5609832"/>
              <a:ext cx="484244" cy="41051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5F5540B-133A-B8D1-5926-B3478B2A9AF8}"/>
                </a:ext>
              </a:extLst>
            </p:cNvPr>
            <p:cNvSpPr txBox="1"/>
            <p:nvPr/>
          </p:nvSpPr>
          <p:spPr>
            <a:xfrm>
              <a:off x="2403960" y="5205603"/>
              <a:ext cx="310991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needs to be consumed within the Tier-1 Gateway or Network Segment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5CDB1B0-5CF9-0495-AFFE-E4A2A1D0C01A}"/>
                </a:ext>
              </a:extLst>
            </p:cNvPr>
            <p:cNvSpPr txBox="1"/>
            <p:nvPr/>
          </p:nvSpPr>
          <p:spPr>
            <a:xfrm>
              <a:off x="5945557" y="4504190"/>
              <a:ext cx="5975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BGP ASN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5281005-CA9B-AC5B-25FF-E629B75B90FF}"/>
                </a:ext>
              </a:extLst>
            </p:cNvPr>
            <p:cNvSpPr txBox="1"/>
            <p:nvPr/>
          </p:nvSpPr>
          <p:spPr>
            <a:xfrm>
              <a:off x="4764886" y="3307605"/>
              <a:ext cx="72314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Traffic flow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766AD97-5A71-DA5D-1324-D41564C47A4F}"/>
                </a:ext>
              </a:extLst>
            </p:cNvPr>
            <p:cNvSpPr/>
            <p:nvPr/>
          </p:nvSpPr>
          <p:spPr>
            <a:xfrm>
              <a:off x="5293723" y="2108794"/>
              <a:ext cx="275386" cy="3785573"/>
            </a:xfrm>
            <a:custGeom>
              <a:avLst/>
              <a:gdLst>
                <a:gd name="connsiteX0" fmla="*/ 251460 w 275386"/>
                <a:gd name="connsiteY0" fmla="*/ 0 h 3916433"/>
                <a:gd name="connsiteX1" fmla="*/ 274320 w 275386"/>
                <a:gd name="connsiteY1" fmla="*/ 2956560 h 3916433"/>
                <a:gd name="connsiteX2" fmla="*/ 220980 w 275386"/>
                <a:gd name="connsiteY2" fmla="*/ 3787140 h 3916433"/>
                <a:gd name="connsiteX3" fmla="*/ 0 w 275386"/>
                <a:gd name="connsiteY3" fmla="*/ 3901440 h 391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386" h="3916433">
                  <a:moveTo>
                    <a:pt x="251460" y="0"/>
                  </a:moveTo>
                  <a:cubicBezTo>
                    <a:pt x="265430" y="1162685"/>
                    <a:pt x="279400" y="2325370"/>
                    <a:pt x="274320" y="2956560"/>
                  </a:cubicBezTo>
                  <a:cubicBezTo>
                    <a:pt x="269240" y="3587750"/>
                    <a:pt x="266700" y="3629660"/>
                    <a:pt x="220980" y="3787140"/>
                  </a:cubicBezTo>
                  <a:cubicBezTo>
                    <a:pt x="175260" y="3944620"/>
                    <a:pt x="87630" y="3923030"/>
                    <a:pt x="0" y="3901440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DF0708C-CE18-B988-640D-D789F9565F24}"/>
              </a:ext>
            </a:extLst>
          </p:cNvPr>
          <p:cNvSpPr txBox="1"/>
          <p:nvPr/>
        </p:nvSpPr>
        <p:spPr>
          <a:xfrm>
            <a:off x="0" y="6583660"/>
            <a:ext cx="10178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https://learn.microsoft.com/en-us/azure/azure-vmware/media/public-ip-nsx-edge/architecture-internet-access-avs-public-ip.png</a:t>
            </a:r>
          </a:p>
        </p:txBody>
      </p:sp>
      <p:pic>
        <p:nvPicPr>
          <p:cNvPr id="6" name="Graphic 5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B8ED61FC-A658-7EB6-6699-2C18CF4AB5E6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7592" y="2245962"/>
            <a:ext cx="448567" cy="448567"/>
          </a:xfrm>
          <a:prstGeom prst="rect">
            <a:avLst/>
          </a:prstGeom>
        </p:spPr>
      </p:pic>
      <p:cxnSp>
        <p:nvCxnSpPr>
          <p:cNvPr id="7" name="Connector: Elbow 61">
            <a:extLst>
              <a:ext uri="{FF2B5EF4-FFF2-40B4-BE49-F238E27FC236}">
                <a16:creationId xmlns:a16="http://schemas.microsoft.com/office/drawing/2014/main" id="{2E4C7B0A-0404-5879-392B-697B24F01AA4}"/>
              </a:ext>
            </a:extLst>
          </p:cNvPr>
          <p:cNvCxnSpPr>
            <a:cxnSpLocks/>
          </p:cNvCxnSpPr>
          <p:nvPr/>
        </p:nvCxnSpPr>
        <p:spPr>
          <a:xfrm>
            <a:off x="3949846" y="2688643"/>
            <a:ext cx="8067" cy="1043428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61">
            <a:extLst>
              <a:ext uri="{FF2B5EF4-FFF2-40B4-BE49-F238E27FC236}">
                <a16:creationId xmlns:a16="http://schemas.microsoft.com/office/drawing/2014/main" id="{083A692A-0642-BB9C-1100-0E2449D34EC7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3953879" y="1161223"/>
            <a:ext cx="7867" cy="1102048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3962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Deploy Traffic Manager to balance workloads</a:t>
            </a:r>
          </a:p>
        </p:txBody>
      </p:sp>
    </p:spTree>
    <p:extLst>
      <p:ext uri="{BB962C8B-B14F-4D97-AF65-F5344CB8AC3E}">
        <p14:creationId xmlns:p14="http://schemas.microsoft.com/office/powerpoint/2010/main" val="19955492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6FB4A0E-F248-C8E6-D25A-11B9A0B82EA1}"/>
              </a:ext>
            </a:extLst>
          </p:cNvPr>
          <p:cNvGrpSpPr/>
          <p:nvPr/>
        </p:nvGrpSpPr>
        <p:grpSpPr>
          <a:xfrm>
            <a:off x="88740" y="93688"/>
            <a:ext cx="8911614" cy="4359546"/>
            <a:chOff x="195065" y="200013"/>
            <a:chExt cx="8911614" cy="435954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065" y="200013"/>
              <a:ext cx="8911614" cy="43595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13" y="32787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855683" y="44965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91DA24-0077-FD4D-AE83-35F955F67554}"/>
                </a:ext>
              </a:extLst>
            </p:cNvPr>
            <p:cNvSpPr txBox="1"/>
            <p:nvPr/>
          </p:nvSpPr>
          <p:spPr>
            <a:xfrm>
              <a:off x="865548" y="3061390"/>
              <a:ext cx="65402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A</a:t>
              </a:r>
            </a:p>
          </p:txBody>
        </p:sp>
        <p:pic>
          <p:nvPicPr>
            <p:cNvPr id="19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E23A3F15-DE38-AD82-E7A0-81F1803B6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6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A50128-9D4E-08F4-1944-6089E3FC4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0899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387D28-BFC5-A98A-E65D-8EAF3FF0F73C}"/>
                </a:ext>
              </a:extLst>
            </p:cNvPr>
            <p:cNvSpPr txBox="1"/>
            <p:nvPr/>
          </p:nvSpPr>
          <p:spPr>
            <a:xfrm>
              <a:off x="3399183" y="890742"/>
              <a:ext cx="98103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Traffic Manager</a:t>
              </a:r>
            </a:p>
          </p:txBody>
        </p:sp>
        <p:pic>
          <p:nvPicPr>
            <p:cNvPr id="24" name="Picture 2" descr="Traffic Manager - Cloud load balancing | Microsoft Azure">
              <a:extLst>
                <a:ext uri="{FF2B5EF4-FFF2-40B4-BE49-F238E27FC236}">
                  <a16:creationId xmlns:a16="http://schemas.microsoft.com/office/drawing/2014/main" id="{28224109-7492-838A-30DA-AABCD0F7A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065" y="875577"/>
              <a:ext cx="702637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CE6AFCC-405E-DB30-03BF-45C13FB13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69784" y="3223858"/>
              <a:ext cx="412833" cy="41283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FC81AD-C70E-AB5A-CF10-372BC1720A34}"/>
                </a:ext>
              </a:extLst>
            </p:cNvPr>
            <p:cNvSpPr txBox="1"/>
            <p:nvPr/>
          </p:nvSpPr>
          <p:spPr>
            <a:xfrm>
              <a:off x="1396837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3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03D9356-D4B3-2F99-7E83-8DE303461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23795" y="3366415"/>
              <a:ext cx="412833" cy="412833"/>
            </a:xfrm>
            <a:prstGeom prst="rect">
              <a:avLst/>
            </a:prstGeom>
          </p:spPr>
        </p:pic>
        <p:pic>
          <p:nvPicPr>
            <p:cNvPr id="3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2025EBF-6E4D-ACFB-A7E5-3F8CC11DD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5468" y="3527322"/>
              <a:ext cx="412833" cy="412833"/>
            </a:xfrm>
            <a:prstGeom prst="rect">
              <a:avLst/>
            </a:prstGeom>
          </p:spPr>
        </p:pic>
        <p:pic>
          <p:nvPicPr>
            <p:cNvPr id="34" name="Graphic 33" descr="Azure VMware Solution Private Cloud">
              <a:extLst>
                <a:ext uri="{FF2B5EF4-FFF2-40B4-BE49-F238E27FC236}">
                  <a16:creationId xmlns:a16="http://schemas.microsoft.com/office/drawing/2014/main" id="{490035A3-34C6-7F6E-2D2F-F4FF1BC78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33956" y="3572831"/>
              <a:ext cx="412833" cy="41283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C0E4C5-C8BB-55A3-3F03-3373DAD1932F}"/>
                </a:ext>
              </a:extLst>
            </p:cNvPr>
            <p:cNvSpPr txBox="1"/>
            <p:nvPr/>
          </p:nvSpPr>
          <p:spPr>
            <a:xfrm>
              <a:off x="3804392" y="3061390"/>
              <a:ext cx="6428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B</a:t>
              </a:r>
            </a:p>
          </p:txBody>
        </p:sp>
        <p:pic>
          <p:nvPicPr>
            <p:cNvPr id="61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7FCA1B28-DF5E-297B-E232-698BA8B74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6230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A3529F2-CD54-8A79-54B5-74E1E68C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34133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1416553-6A1B-4D69-C8C8-78A498DD0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03018" y="3223858"/>
              <a:ext cx="412833" cy="412833"/>
            </a:xfrm>
            <a:prstGeom prst="rect">
              <a:avLst/>
            </a:prstGeom>
          </p:spPr>
        </p:pic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3CBF289F-9FDB-9FC7-1C61-741EDC34664D}"/>
                </a:ext>
              </a:extLst>
            </p:cNvPr>
            <p:cNvSpPr txBox="1"/>
            <p:nvPr/>
          </p:nvSpPr>
          <p:spPr>
            <a:xfrm>
              <a:off x="4330071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204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B3F6AEB4-061A-6DE2-D82A-BEAE0775D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57029" y="3366415"/>
              <a:ext cx="412833" cy="412833"/>
            </a:xfrm>
            <a:prstGeom prst="rect">
              <a:avLst/>
            </a:prstGeom>
          </p:spPr>
        </p:pic>
        <p:pic>
          <p:nvPicPr>
            <p:cNvPr id="205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F41E63FE-7B9C-1E8A-D045-411B4FBE7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08702" y="3527322"/>
              <a:ext cx="412833" cy="412833"/>
            </a:xfrm>
            <a:prstGeom prst="rect">
              <a:avLst/>
            </a:prstGeom>
          </p:spPr>
        </p:pic>
        <p:pic>
          <p:nvPicPr>
            <p:cNvPr id="2051" name="Graphic 2050" descr="Azure VMware Solution Private Cloud">
              <a:extLst>
                <a:ext uri="{FF2B5EF4-FFF2-40B4-BE49-F238E27FC236}">
                  <a16:creationId xmlns:a16="http://schemas.microsoft.com/office/drawing/2014/main" id="{1C286932-E5E3-F4AE-0327-AAF176BD8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67190" y="3572831"/>
              <a:ext cx="412833" cy="412833"/>
            </a:xfrm>
            <a:prstGeom prst="rect">
              <a:avLst/>
            </a:prstGeom>
          </p:spPr>
        </p:pic>
        <p:sp>
          <p:nvSpPr>
            <p:cNvPr id="2052" name="TextBox 2051">
              <a:extLst>
                <a:ext uri="{FF2B5EF4-FFF2-40B4-BE49-F238E27FC236}">
                  <a16:creationId xmlns:a16="http://schemas.microsoft.com/office/drawing/2014/main" id="{79A00F10-5B64-135E-2349-2ACD253E1580}"/>
                </a:ext>
              </a:extLst>
            </p:cNvPr>
            <p:cNvSpPr txBox="1"/>
            <p:nvPr/>
          </p:nvSpPr>
          <p:spPr>
            <a:xfrm>
              <a:off x="6734420" y="3061390"/>
              <a:ext cx="64921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C</a:t>
              </a:r>
            </a:p>
          </p:txBody>
        </p:sp>
        <p:pic>
          <p:nvPicPr>
            <p:cNvPr id="2053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9E12E555-0456-F6EA-10A7-EDAC55459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464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4" name="Rectangle 2053">
              <a:extLst>
                <a:ext uri="{FF2B5EF4-FFF2-40B4-BE49-F238E27FC236}">
                  <a16:creationId xmlns:a16="http://schemas.microsoft.com/office/drawing/2014/main" id="{61EDEE69-8B37-2401-375F-CDD9EF0EE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67367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5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FE2404F-A029-C9EA-3FBF-FE3FC2BE6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36252" y="3223858"/>
              <a:ext cx="412833" cy="412833"/>
            </a:xfrm>
            <a:prstGeom prst="rect">
              <a:avLst/>
            </a:prstGeom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2C470DAD-0B41-D5D6-FCD5-650296C29EAF}"/>
                </a:ext>
              </a:extLst>
            </p:cNvPr>
            <p:cNvSpPr txBox="1"/>
            <p:nvPr/>
          </p:nvSpPr>
          <p:spPr>
            <a:xfrm>
              <a:off x="7263305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205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8A4A151-C769-1158-C158-C82CF138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0263" y="3366415"/>
              <a:ext cx="412833" cy="412833"/>
            </a:xfrm>
            <a:prstGeom prst="rect">
              <a:avLst/>
            </a:prstGeom>
          </p:spPr>
        </p:pic>
        <p:pic>
          <p:nvPicPr>
            <p:cNvPr id="205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BD16C592-C931-78EF-DA85-55F5C791D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41936" y="3527322"/>
              <a:ext cx="412833" cy="412833"/>
            </a:xfrm>
            <a:prstGeom prst="rect">
              <a:avLst/>
            </a:prstGeom>
          </p:spPr>
        </p:pic>
        <p:pic>
          <p:nvPicPr>
            <p:cNvPr id="2059" name="Graphic 2058" descr="Azure VMware Solution Private Cloud">
              <a:extLst>
                <a:ext uri="{FF2B5EF4-FFF2-40B4-BE49-F238E27FC236}">
                  <a16:creationId xmlns:a16="http://schemas.microsoft.com/office/drawing/2014/main" id="{F28F56F8-FCF8-5477-6DEC-E12094C4B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00424" y="3572831"/>
              <a:ext cx="412833" cy="412833"/>
            </a:xfrm>
            <a:prstGeom prst="rect">
              <a:avLst/>
            </a:prstGeom>
          </p:spPr>
        </p:pic>
        <p:cxnSp>
          <p:nvCxnSpPr>
            <p:cNvPr id="2060" name="Connector: Elbow 61">
              <a:extLst>
                <a:ext uri="{FF2B5EF4-FFF2-40B4-BE49-F238E27FC236}">
                  <a16:creationId xmlns:a16="http://schemas.microsoft.com/office/drawing/2014/main" id="{059FF96A-FEBB-348C-2EFE-3DE9B307F7C7}"/>
                </a:ext>
              </a:extLst>
            </p:cNvPr>
            <p:cNvCxnSpPr>
              <a:cxnSpLocks/>
              <a:stCxn id="62" idx="0"/>
              <a:endCxn id="24" idx="2"/>
            </p:cNvCxnSpPr>
            <p:nvPr/>
          </p:nvCxnSpPr>
          <p:spPr>
            <a:xfrm flipV="1">
              <a:off x="4651227" y="1244462"/>
              <a:ext cx="6157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Connector: Elbow 61">
              <a:extLst>
                <a:ext uri="{FF2B5EF4-FFF2-40B4-BE49-F238E27FC236}">
                  <a16:creationId xmlns:a16="http://schemas.microsoft.com/office/drawing/2014/main" id="{B2EC7AB7-C77C-43FE-C19F-67E552004BF2}"/>
                </a:ext>
              </a:extLst>
            </p:cNvPr>
            <p:cNvCxnSpPr>
              <a:cxnSpLocks/>
              <a:stCxn id="20" idx="0"/>
              <a:endCxn id="24" idx="2"/>
            </p:cNvCxnSpPr>
            <p:nvPr/>
          </p:nvCxnSpPr>
          <p:spPr>
            <a:xfrm flipV="1">
              <a:off x="1717993" y="1244462"/>
              <a:ext cx="2939391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4C525709-46E7-F1FC-846D-011631E683C7}"/>
                </a:ext>
              </a:extLst>
            </p:cNvPr>
            <p:cNvCxnSpPr>
              <a:cxnSpLocks/>
              <a:stCxn id="2054" idx="0"/>
              <a:endCxn id="24" idx="2"/>
            </p:cNvCxnSpPr>
            <p:nvPr/>
          </p:nvCxnSpPr>
          <p:spPr>
            <a:xfrm flipH="1" flipV="1">
              <a:off x="4657384" y="1244462"/>
              <a:ext cx="2927077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8" name="cloud 1" descr="cloud, delivery">
              <a:extLst>
                <a:ext uri="{FF2B5EF4-FFF2-40B4-BE49-F238E27FC236}">
                  <a16:creationId xmlns:a16="http://schemas.microsoft.com/office/drawing/2014/main" id="{949603E9-59A8-3077-CDC5-F7B3239DA7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81017" y="794030"/>
              <a:ext cx="663848" cy="412833"/>
              <a:chOff x="1008" y="846"/>
              <a:chExt cx="320" cy="199"/>
            </a:xfrm>
          </p:grpSpPr>
          <p:sp>
            <p:nvSpPr>
              <p:cNvPr id="2079" name="AutoShape 3">
                <a:extLst>
                  <a:ext uri="{FF2B5EF4-FFF2-40B4-BE49-F238E27FC236}">
                    <a16:creationId xmlns:a16="http://schemas.microsoft.com/office/drawing/2014/main" id="{CD069182-EEBF-7955-B3DB-DA0146A7903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0" name="Freeform 5">
                <a:extLst>
                  <a:ext uri="{FF2B5EF4-FFF2-40B4-BE49-F238E27FC236}">
                    <a16:creationId xmlns:a16="http://schemas.microsoft.com/office/drawing/2014/main" id="{1DBD8827-85EC-23BF-7F13-CB94B4CCC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1" name="Freeform 6">
                <a:extLst>
                  <a:ext uri="{FF2B5EF4-FFF2-40B4-BE49-F238E27FC236}">
                    <a16:creationId xmlns:a16="http://schemas.microsoft.com/office/drawing/2014/main" id="{4C97E518-860B-D766-F58D-4601EE1A3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6DC4165C-DE5B-DA83-2B2A-24EFB575A7DA}"/>
                </a:ext>
              </a:extLst>
            </p:cNvPr>
            <p:cNvSpPr txBox="1"/>
            <p:nvPr/>
          </p:nvSpPr>
          <p:spPr>
            <a:xfrm>
              <a:off x="7975336" y="578799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grpSp>
          <p:nvGrpSpPr>
            <p:cNvPr id="2084" name="Group 2083" descr="people, collaboration&#10;">
              <a:extLst>
                <a:ext uri="{FF2B5EF4-FFF2-40B4-BE49-F238E27FC236}">
                  <a16:creationId xmlns:a16="http://schemas.microsoft.com/office/drawing/2014/main" id="{1C9A9914-FF16-3705-4BA7-02DF1541F8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5171" y="1889379"/>
              <a:ext cx="666173" cy="412833"/>
              <a:chOff x="7854785" y="3561397"/>
              <a:chExt cx="411163" cy="254801"/>
            </a:xfrm>
          </p:grpSpPr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B31A8334-09EF-7215-B74E-EEFC7F58C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BE417F29-F234-08D5-6578-B3691B293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07C0EF31-FBCE-F68D-F1DB-4337BEE1E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FFA9D77D-21E8-92F3-B404-C3DAA692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6294C146-B8C8-C12E-DDE0-9A891A24D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330F87CE-FC4E-D35D-BC7E-9F8FD3553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D5D2F6B7-2997-8E93-7DA9-3A4B621739C5}"/>
                </a:ext>
              </a:extLst>
            </p:cNvPr>
            <p:cNvSpPr txBox="1"/>
            <p:nvPr/>
          </p:nvSpPr>
          <p:spPr>
            <a:xfrm>
              <a:off x="7975979" y="233838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cxnSp>
          <p:nvCxnSpPr>
            <p:cNvPr id="2093" name="Connector: Elbow 61">
              <a:extLst>
                <a:ext uri="{FF2B5EF4-FFF2-40B4-BE49-F238E27FC236}">
                  <a16:creationId xmlns:a16="http://schemas.microsoft.com/office/drawing/2014/main" id="{C8F10F85-E583-195A-518D-D5E96FEB5FEE}"/>
                </a:ext>
              </a:extLst>
            </p:cNvPr>
            <p:cNvCxnSpPr>
              <a:cxnSpLocks/>
              <a:endCxn id="2079" idx="2"/>
            </p:cNvCxnSpPr>
            <p:nvPr/>
          </p:nvCxnSpPr>
          <p:spPr>
            <a:xfrm flipV="1">
              <a:off x="8212941" y="1206863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97" name="Picture 2" descr="DNS Icon Logo PNG vector in SVG, PDF, AI, CDR format">
              <a:extLst>
                <a:ext uri="{FF2B5EF4-FFF2-40B4-BE49-F238E27FC236}">
                  <a16:creationId xmlns:a16="http://schemas.microsoft.com/office/drawing/2014/main" id="{ECF1613E-7BA5-10E6-192B-8E616B59B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173" y="485215"/>
              <a:ext cx="739550" cy="55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83" name="Connector: Elbow 61">
              <a:extLst>
                <a:ext uri="{FF2B5EF4-FFF2-40B4-BE49-F238E27FC236}">
                  <a16:creationId xmlns:a16="http://schemas.microsoft.com/office/drawing/2014/main" id="{47B5C933-3DE0-8ECE-C1CF-ED9AB08BDD2D}"/>
                </a:ext>
              </a:extLst>
            </p:cNvPr>
            <p:cNvCxnSpPr>
              <a:cxnSpLocks/>
              <a:endCxn id="2080" idx="11"/>
            </p:cNvCxnSpPr>
            <p:nvPr/>
          </p:nvCxnSpPr>
          <p:spPr>
            <a:xfrm>
              <a:off x="7636252" y="875577"/>
              <a:ext cx="259287" cy="20486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4" name="Connector: Elbow 61">
              <a:extLst>
                <a:ext uri="{FF2B5EF4-FFF2-40B4-BE49-F238E27FC236}">
                  <a16:creationId xmlns:a16="http://schemas.microsoft.com/office/drawing/2014/main" id="{FF00BE8A-552E-DF49-8E62-F0DBD4EA3337}"/>
                </a:ext>
              </a:extLst>
            </p:cNvPr>
            <p:cNvCxnSpPr>
              <a:cxnSpLocks/>
              <a:endCxn id="2080" idx="11"/>
            </p:cNvCxnSpPr>
            <p:nvPr/>
          </p:nvCxnSpPr>
          <p:spPr>
            <a:xfrm>
              <a:off x="4857029" y="1054242"/>
              <a:ext cx="3038510" cy="26195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5A515074-4160-79A1-DCC6-3046AEB7AD41}"/>
                </a:ext>
              </a:extLst>
            </p:cNvPr>
            <p:cNvSpPr/>
            <p:nvPr/>
          </p:nvSpPr>
          <p:spPr>
            <a:xfrm>
              <a:off x="4516454" y="802276"/>
              <a:ext cx="3525912" cy="2538078"/>
            </a:xfrm>
            <a:custGeom>
              <a:avLst/>
              <a:gdLst>
                <a:gd name="connsiteX0" fmla="*/ 3333701 w 3525912"/>
                <a:gd name="connsiteY0" fmla="*/ 1144706 h 2538078"/>
                <a:gd name="connsiteX1" fmla="*/ 3501652 w 3525912"/>
                <a:gd name="connsiteY1" fmla="*/ 342274 h 2538078"/>
                <a:gd name="connsiteX2" fmla="*/ 3159530 w 3525912"/>
                <a:gd name="connsiteY2" fmla="*/ 151 h 2538078"/>
                <a:gd name="connsiteX3" fmla="*/ 3364803 w 3525912"/>
                <a:gd name="connsiteY3" fmla="*/ 298731 h 2538078"/>
                <a:gd name="connsiteX4" fmla="*/ 366566 w 3525912"/>
                <a:gd name="connsiteY4" fmla="*/ 304951 h 2538078"/>
                <a:gd name="connsiteX5" fmla="*/ 24444 w 3525912"/>
                <a:gd name="connsiteY5" fmla="*/ 2164853 h 2538078"/>
                <a:gd name="connsiteX6" fmla="*/ 130191 w 3525912"/>
                <a:gd name="connsiteY6" fmla="*/ 2538078 h 253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5912" h="2538078">
                  <a:moveTo>
                    <a:pt x="3333701" y="1144706"/>
                  </a:moveTo>
                  <a:cubicBezTo>
                    <a:pt x="3432191" y="838869"/>
                    <a:pt x="3530681" y="533033"/>
                    <a:pt x="3501652" y="342274"/>
                  </a:cubicBezTo>
                  <a:cubicBezTo>
                    <a:pt x="3472624" y="151515"/>
                    <a:pt x="3182338" y="7408"/>
                    <a:pt x="3159530" y="151"/>
                  </a:cubicBezTo>
                  <a:cubicBezTo>
                    <a:pt x="3136722" y="-7106"/>
                    <a:pt x="3830297" y="247931"/>
                    <a:pt x="3364803" y="298731"/>
                  </a:cubicBezTo>
                  <a:cubicBezTo>
                    <a:pt x="2899309" y="349531"/>
                    <a:pt x="923292" y="-6069"/>
                    <a:pt x="366566" y="304951"/>
                  </a:cubicBezTo>
                  <a:cubicBezTo>
                    <a:pt x="-190160" y="615971"/>
                    <a:pt x="63840" y="1792665"/>
                    <a:pt x="24444" y="2164853"/>
                  </a:cubicBezTo>
                  <a:cubicBezTo>
                    <a:pt x="-14952" y="2537041"/>
                    <a:pt x="57619" y="2537559"/>
                    <a:pt x="130191" y="2538078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3" name="TextBox 2112">
              <a:extLst>
                <a:ext uri="{FF2B5EF4-FFF2-40B4-BE49-F238E27FC236}">
                  <a16:creationId xmlns:a16="http://schemas.microsoft.com/office/drawing/2014/main" id="{2CA0B651-63FF-5916-7B3F-80913380EFC1}"/>
                </a:ext>
              </a:extLst>
            </p:cNvPr>
            <p:cNvSpPr txBox="1"/>
            <p:nvPr/>
          </p:nvSpPr>
          <p:spPr>
            <a:xfrm>
              <a:off x="4749790" y="2312290"/>
              <a:ext cx="197056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 GW makes load balancing decision within Server Pool</a:t>
              </a:r>
            </a:p>
          </p:txBody>
        </p:sp>
        <p:sp>
          <p:nvSpPr>
            <p:cNvPr id="2114" name="TextBox 2113">
              <a:extLst>
                <a:ext uri="{FF2B5EF4-FFF2-40B4-BE49-F238E27FC236}">
                  <a16:creationId xmlns:a16="http://schemas.microsoft.com/office/drawing/2014/main" id="{376600D0-6048-EB22-D442-75E8F36FED4D}"/>
                </a:ext>
              </a:extLst>
            </p:cNvPr>
            <p:cNvSpPr txBox="1"/>
            <p:nvPr/>
          </p:nvSpPr>
          <p:spPr>
            <a:xfrm>
              <a:off x="4585996" y="299253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Traffic Manager provides DNS resolution and multi-region traffic control with a latency or geo-proximity traffic policy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75C99B-1F12-9488-6CF0-911AF5DEF5C4}"/>
              </a:ext>
            </a:extLst>
          </p:cNvPr>
          <p:cNvSpPr txBox="1"/>
          <p:nvPr/>
        </p:nvSpPr>
        <p:spPr>
          <a:xfrm>
            <a:off x="0" y="6584842"/>
            <a:ext cx="88102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https://learn.microsoft.com/en-us/azure/azure-vmware/media/traffic-manager/traffic-manager-topology.png</a:t>
            </a:r>
          </a:p>
        </p:txBody>
      </p:sp>
    </p:spTree>
    <p:extLst>
      <p:ext uri="{BB962C8B-B14F-4D97-AF65-F5344CB8AC3E}">
        <p14:creationId xmlns:p14="http://schemas.microsoft.com/office/powerpoint/2010/main" val="20385875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Migrate workloads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8803796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Migrate Microsoft SQL Server Always On Cluster to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36242186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1F0536-30CB-0A46-F91F-F5C6A8E24D4B}"/>
              </a:ext>
            </a:extLst>
          </p:cNvPr>
          <p:cNvGrpSpPr/>
          <p:nvPr/>
        </p:nvGrpSpPr>
        <p:grpSpPr>
          <a:xfrm>
            <a:off x="171797" y="117075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603374" y="449237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05376" y="404019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09565" y="3915904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vMotion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94417" y="3991827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8084212" y="449464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86214" y="4042454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75255" y="3994090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2BEFAB-9470-DB81-3C84-0BBC5F9DF20C}"/>
                </a:ext>
              </a:extLst>
            </p:cNvPr>
            <p:cNvSpPr txBox="1"/>
            <p:nvPr/>
          </p:nvSpPr>
          <p:spPr>
            <a:xfrm>
              <a:off x="2142318" y="3696194"/>
              <a:ext cx="174030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Standalone MS-SQL Server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A42899-A926-C339-29B4-4D0BF04ED545}"/>
                </a:ext>
              </a:extLst>
            </p:cNvPr>
            <p:cNvSpPr txBox="1"/>
            <p:nvPr/>
          </p:nvSpPr>
          <p:spPr>
            <a:xfrm>
              <a:off x="7367857" y="3691594"/>
              <a:ext cx="228149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Standalone MS-SQL Server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335A8CC-B8F0-A4D2-7C04-66CA793891A9}"/>
              </a:ext>
            </a:extLst>
          </p:cNvPr>
          <p:cNvSpPr txBox="1"/>
          <p:nvPr/>
        </p:nvSpPr>
        <p:spPr>
          <a:xfrm>
            <a:off x="0" y="6578536"/>
            <a:ext cx="10286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https://learn.microsoft.com/en-us/azure/azure-vmware/media/sql-server-hybrid-benefit/migrated-sql-standalone-cluster.png</a:t>
            </a:r>
          </a:p>
        </p:txBody>
      </p:sp>
    </p:spTree>
    <p:extLst>
      <p:ext uri="{BB962C8B-B14F-4D97-AF65-F5344CB8AC3E}">
        <p14:creationId xmlns:p14="http://schemas.microsoft.com/office/powerpoint/2010/main" val="4160406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750C04-4D4F-E140-F25F-9C722369DB14}"/>
              </a:ext>
            </a:extLst>
          </p:cNvPr>
          <p:cNvSpPr txBox="1"/>
          <p:nvPr/>
        </p:nvSpPr>
        <p:spPr>
          <a:xfrm>
            <a:off x="0" y="6581001"/>
            <a:ext cx="977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https://learn.microsoft.com/en-us/azure/azure-vmware/media/introduction/remove-host-scenario-3.png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19E457B-84AD-5F31-ED93-1685939E7E26}"/>
              </a:ext>
            </a:extLst>
          </p:cNvPr>
          <p:cNvGrpSpPr/>
          <p:nvPr/>
        </p:nvGrpSpPr>
        <p:grpSpPr>
          <a:xfrm>
            <a:off x="171976" y="142728"/>
            <a:ext cx="8747849" cy="4195355"/>
            <a:chOff x="171976" y="142728"/>
            <a:chExt cx="8747849" cy="419535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C1147C-DE07-3CBC-E989-27AFBDCE0038}"/>
                </a:ext>
              </a:extLst>
            </p:cNvPr>
            <p:cNvSpPr txBox="1"/>
            <p:nvPr/>
          </p:nvSpPr>
          <p:spPr>
            <a:xfrm>
              <a:off x="7202993" y="2216538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C03C7E-695B-8431-5D87-C2FA68A548D8}"/>
                </a:ext>
              </a:extLst>
            </p:cNvPr>
            <p:cNvSpPr txBox="1"/>
            <p:nvPr/>
          </p:nvSpPr>
          <p:spPr>
            <a:xfrm>
              <a:off x="926932" y="864422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012082-A221-9851-956C-9E5E78DA6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9" y="750175"/>
              <a:ext cx="681471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D92F7800-3DE1-71F0-D5AC-738973754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6"/>
              <a:ext cx="412833" cy="4128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87B842-9455-138F-B53D-7639F691989B}"/>
                </a:ext>
              </a:extLst>
            </p:cNvPr>
            <p:cNvSpPr txBox="1"/>
            <p:nvPr/>
          </p:nvSpPr>
          <p:spPr>
            <a:xfrm>
              <a:off x="7202993" y="146037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グラフィックス 37" descr="Azure ExpressRoute">
              <a:extLst>
                <a:ext uri="{FF2B5EF4-FFF2-40B4-BE49-F238E27FC236}">
                  <a16:creationId xmlns:a16="http://schemas.microsoft.com/office/drawing/2014/main" id="{D0DDB663-8E26-3A27-F086-4F8EC05CB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3815" y="1602473"/>
              <a:ext cx="411950" cy="411950"/>
            </a:xfrm>
            <a:prstGeom prst="rect">
              <a:avLst/>
            </a:prstGeom>
          </p:spPr>
        </p:pic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08DA8A90-C48E-D618-6E93-82A7677F9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1492" y="1759399"/>
              <a:ext cx="448567" cy="448567"/>
            </a:xfrm>
            <a:prstGeom prst="rect">
              <a:avLst/>
            </a:prstGeom>
          </p:spPr>
        </p:pic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6D44FA25-5039-2B90-ADCE-1F479ACAC03E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7139673" y="1983683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600B64-ADD0-1879-22C4-C73193FDE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6" y="142728"/>
              <a:ext cx="8747849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 descr="Microsoft Azure - Wikipedia">
              <a:extLst>
                <a:ext uri="{FF2B5EF4-FFF2-40B4-BE49-F238E27FC236}">
                  <a16:creationId xmlns:a16="http://schemas.microsoft.com/office/drawing/2014/main" id="{93C6C814-4B8E-3358-1648-AECECCA5F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00">
              <a:extLst>
                <a:ext uri="{FF2B5EF4-FFF2-40B4-BE49-F238E27FC236}">
                  <a16:creationId xmlns:a16="http://schemas.microsoft.com/office/drawing/2014/main" id="{8A73ABC9-202A-B13A-A7CD-11024A67C4AB}"/>
                </a:ext>
              </a:extLst>
            </p:cNvPr>
            <p:cNvSpPr txBox="1"/>
            <p:nvPr/>
          </p:nvSpPr>
          <p:spPr>
            <a:xfrm>
              <a:off x="772643" y="3521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593C21-078E-782B-AE45-7BF659DB46AF}"/>
                </a:ext>
              </a:extLst>
            </p:cNvPr>
            <p:cNvSpPr txBox="1"/>
            <p:nvPr/>
          </p:nvSpPr>
          <p:spPr>
            <a:xfrm>
              <a:off x="56760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3" name="Server" descr="Server">
              <a:extLst>
                <a:ext uri="{FF2B5EF4-FFF2-40B4-BE49-F238E27FC236}">
                  <a16:creationId xmlns:a16="http://schemas.microsoft.com/office/drawing/2014/main" id="{1B72CAAD-3D85-7728-195E-2E04EC4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8"/>
              <a:ext cx="457550" cy="45755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DB1613D-1D6D-DCEB-964E-757CB58C4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6" y="1348846"/>
              <a:ext cx="6631931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DEA38B1-6A59-A4B6-AAD2-79042E1F6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F8FBEE-61E4-19CB-C010-963FE5866B0C}"/>
                </a:ext>
              </a:extLst>
            </p:cNvPr>
            <p:cNvSpPr txBox="1"/>
            <p:nvPr/>
          </p:nvSpPr>
          <p:spPr>
            <a:xfrm>
              <a:off x="563872" y="3446320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42" name="Server" descr="Server">
              <a:extLst>
                <a:ext uri="{FF2B5EF4-FFF2-40B4-BE49-F238E27FC236}">
                  <a16:creationId xmlns:a16="http://schemas.microsoft.com/office/drawing/2014/main" id="{13E8B043-18CA-C825-2E7B-AC8DAD30E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3"/>
              <a:ext cx="457550" cy="45755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E10B413-54E1-BA94-26CE-43F21C957B81}"/>
                </a:ext>
              </a:extLst>
            </p:cNvPr>
            <p:cNvSpPr txBox="1"/>
            <p:nvPr/>
          </p:nvSpPr>
          <p:spPr>
            <a:xfrm>
              <a:off x="64635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AB0889-C101-26A0-106B-3316F06D7D88}"/>
                </a:ext>
              </a:extLst>
            </p:cNvPr>
            <p:cNvSpPr txBox="1"/>
            <p:nvPr/>
          </p:nvSpPr>
          <p:spPr>
            <a:xfrm>
              <a:off x="150628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48" name="Server" descr="Server">
              <a:extLst>
                <a:ext uri="{FF2B5EF4-FFF2-40B4-BE49-F238E27FC236}">
                  <a16:creationId xmlns:a16="http://schemas.microsoft.com/office/drawing/2014/main" id="{EBBC1226-4FA9-EDF5-0F3C-15D12540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8"/>
              <a:ext cx="457550" cy="45755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C5522F0-834B-D8D2-15F9-E28951B27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142C5B-89E5-E401-AB43-F0F3D75C5CB9}"/>
                </a:ext>
              </a:extLst>
            </p:cNvPr>
            <p:cNvSpPr txBox="1"/>
            <p:nvPr/>
          </p:nvSpPr>
          <p:spPr>
            <a:xfrm>
              <a:off x="158503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66159B-6D00-FED8-B319-E5C6EFA6DE56}"/>
                </a:ext>
              </a:extLst>
            </p:cNvPr>
            <p:cNvSpPr txBox="1"/>
            <p:nvPr/>
          </p:nvSpPr>
          <p:spPr>
            <a:xfrm>
              <a:off x="2419728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D69E6F70-27F3-0063-4806-7BEBA2EF6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8"/>
              <a:ext cx="457550" cy="45755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5790EE6-BBDF-2830-A816-A634B2C7E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A6D980-2A8E-CAD6-DE53-D30D1533956A}"/>
                </a:ext>
              </a:extLst>
            </p:cNvPr>
            <p:cNvSpPr txBox="1"/>
            <p:nvPr/>
          </p:nvSpPr>
          <p:spPr>
            <a:xfrm>
              <a:off x="2498476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4B2F48A-CC4D-1378-CB64-15D59716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ADBDD3-03AB-EE9C-D710-BB5BAD7E2980}"/>
                </a:ext>
              </a:extLst>
            </p:cNvPr>
            <p:cNvSpPr txBox="1"/>
            <p:nvPr/>
          </p:nvSpPr>
          <p:spPr>
            <a:xfrm>
              <a:off x="3432592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2A83818-E4F1-84A9-DE96-8427943A3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AEBAF5B-CD3C-7552-C73D-645D7F52D10B}"/>
                </a:ext>
              </a:extLst>
            </p:cNvPr>
            <p:cNvSpPr txBox="1"/>
            <p:nvPr/>
          </p:nvSpPr>
          <p:spPr>
            <a:xfrm>
              <a:off x="4366708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CCF4864-0484-474F-8003-DE31B1637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95349DF-F2B2-D511-F86C-A1CA6E83D017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AA2B8E9-C35F-3387-5EC0-303335047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AB30F76-C965-5843-2235-3DFBB5E9DE1E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70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06F029-EF8A-3454-4B3B-BF8426EE2BE2}"/>
              </a:ext>
            </a:extLst>
          </p:cNvPr>
          <p:cNvGrpSpPr/>
          <p:nvPr/>
        </p:nvGrpSpPr>
        <p:grpSpPr>
          <a:xfrm>
            <a:off x="136356" y="102898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069680" y="44993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1682" y="4047209"/>
              <a:ext cx="412833" cy="41283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3075654" y="44993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10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2685F45-C8D4-A582-5B82-1A0C45FE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73849" y="404757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Cold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723" y="3998845"/>
              <a:ext cx="315549" cy="25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E5610-B899-F686-4B3D-CAA9C2E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4716" y="3996903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7551744" y="449548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3746" y="4043295"/>
              <a:ext cx="412833" cy="4128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D51FB-A3E4-18A8-4648-56B083F5277B}"/>
                </a:ext>
              </a:extLst>
            </p:cNvPr>
            <p:cNvSpPr txBox="1"/>
            <p:nvPr/>
          </p:nvSpPr>
          <p:spPr>
            <a:xfrm>
              <a:off x="8557718" y="449548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2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F3CB254-B59E-6C77-DEAB-C642FA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5913" y="4043657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42787" y="3994931"/>
              <a:ext cx="315549" cy="2536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C612A4-42B6-F68C-2DDC-AC8D098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6780" y="3992989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6E9164-AD64-2B38-39FC-1E4168CF3D83}"/>
                </a:ext>
              </a:extLst>
            </p:cNvPr>
            <p:cNvSpPr txBox="1"/>
            <p:nvPr/>
          </p:nvSpPr>
          <p:spPr>
            <a:xfrm>
              <a:off x="7042884" y="3697626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Failover Cluster MS-SQL Server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58B03C-B512-0778-D080-525E26C5E440}"/>
                </a:ext>
              </a:extLst>
            </p:cNvPr>
            <p:cNvSpPr txBox="1"/>
            <p:nvPr/>
          </p:nvSpPr>
          <p:spPr>
            <a:xfrm>
              <a:off x="1544759" y="3697109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Failover Cluster MS-SQL Server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7E8-7F02-8B1B-E068-D9B6DB4539CE}"/>
              </a:ext>
            </a:extLst>
          </p:cNvPr>
          <p:cNvSpPr txBox="1"/>
          <p:nvPr/>
        </p:nvSpPr>
        <p:spPr>
          <a:xfrm>
            <a:off x="0" y="6581001"/>
            <a:ext cx="899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https://learn.microsoft.com/en-us/azure/azure-vmware/media/sql-server-hybrid-benefit/migrated-sql-failover-cluster.png</a:t>
            </a:r>
          </a:p>
        </p:txBody>
      </p:sp>
    </p:spTree>
    <p:extLst>
      <p:ext uri="{BB962C8B-B14F-4D97-AF65-F5344CB8AC3E}">
        <p14:creationId xmlns:p14="http://schemas.microsoft.com/office/powerpoint/2010/main" val="5043520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70A683-4FC0-BB1D-40DF-BA918988236F}"/>
              </a:ext>
            </a:extLst>
          </p:cNvPr>
          <p:cNvGrpSpPr/>
          <p:nvPr/>
        </p:nvGrpSpPr>
        <p:grpSpPr>
          <a:xfrm>
            <a:off x="136356" y="109987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069680" y="44993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1682" y="4047209"/>
              <a:ext cx="412833" cy="41283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3075654" y="44993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10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2685F45-C8D4-A582-5B82-1A0C45FE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73849" y="404757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13271" y="391507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vMotion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723" y="3998845"/>
              <a:ext cx="315549" cy="25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E5610-B899-F686-4B3D-CAA9C2E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4716" y="3996903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7551744" y="449548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3746" y="4043295"/>
              <a:ext cx="412833" cy="4128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D51FB-A3E4-18A8-4648-56B083F5277B}"/>
                </a:ext>
              </a:extLst>
            </p:cNvPr>
            <p:cNvSpPr txBox="1"/>
            <p:nvPr/>
          </p:nvSpPr>
          <p:spPr>
            <a:xfrm>
              <a:off x="8557718" y="449548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2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F3CB254-B59E-6C77-DEAB-C642FA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5913" y="4043657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42787" y="3994931"/>
              <a:ext cx="315549" cy="2536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C612A4-42B6-F68C-2DDC-AC8D098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6780" y="3992989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68C389-28A5-9DD1-EA74-BA93BBE60633}"/>
                </a:ext>
              </a:extLst>
            </p:cNvPr>
            <p:cNvSpPr txBox="1"/>
            <p:nvPr/>
          </p:nvSpPr>
          <p:spPr>
            <a:xfrm>
              <a:off x="7042884" y="3697626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MS-SQL Server Always On Cluster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EC8DD0-0D30-75F9-8864-5FA5BDEE298F}"/>
                </a:ext>
              </a:extLst>
            </p:cNvPr>
            <p:cNvSpPr txBox="1"/>
            <p:nvPr/>
          </p:nvSpPr>
          <p:spPr>
            <a:xfrm>
              <a:off x="1544759" y="3697109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 Server Always On Cluster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E31CB65-3638-7C5D-0347-0AC23EF77CEB}"/>
              </a:ext>
            </a:extLst>
          </p:cNvPr>
          <p:cNvSpPr txBox="1"/>
          <p:nvPr/>
        </p:nvSpPr>
        <p:spPr>
          <a:xfrm>
            <a:off x="0" y="6581001"/>
            <a:ext cx="8972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https://learn.microsoft.com/en-us/azure/azure-vmware/media/sql-server-hybrid-benefit/sql-always-on-architecture.png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3726627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Virtual machines section</a:t>
            </a:r>
          </a:p>
        </p:txBody>
      </p:sp>
    </p:spTree>
    <p:extLst>
      <p:ext uri="{BB962C8B-B14F-4D97-AF65-F5344CB8AC3E}">
        <p14:creationId xmlns:p14="http://schemas.microsoft.com/office/powerpoint/2010/main" val="1049418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Windows Server Failover Cluster</a:t>
            </a:r>
          </a:p>
        </p:txBody>
      </p:sp>
    </p:spTree>
    <p:extLst>
      <p:ext uri="{BB962C8B-B14F-4D97-AF65-F5344CB8AC3E}">
        <p14:creationId xmlns:p14="http://schemas.microsoft.com/office/powerpoint/2010/main" val="5825834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763CBF6-0259-1686-5262-C479B28148CF}"/>
              </a:ext>
            </a:extLst>
          </p:cNvPr>
          <p:cNvGrpSpPr/>
          <p:nvPr/>
        </p:nvGrpSpPr>
        <p:grpSpPr>
          <a:xfrm>
            <a:off x="84488" y="73808"/>
            <a:ext cx="5784685" cy="6482304"/>
            <a:chOff x="127017" y="102794"/>
            <a:chExt cx="5784685" cy="64823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5784685" cy="64823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616" y="1174767"/>
              <a:ext cx="1492551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555063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1158106" y="421989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WSFC VM 1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1226879" y="3651287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2844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695749" y="5928312"/>
              <a:ext cx="29144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Windows Server Failover Cluster VMs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2EBBE7-9E19-5529-1712-D2A84AA65962}"/>
                </a:ext>
              </a:extLst>
            </p:cNvPr>
            <p:cNvSpPr txBox="1"/>
            <p:nvPr/>
          </p:nvSpPr>
          <p:spPr>
            <a:xfrm>
              <a:off x="2334466" y="42215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WSFC VM 2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1C89EB-8723-97E4-F9EE-3B85AFCD1B6F}"/>
                </a:ext>
              </a:extLst>
            </p:cNvPr>
            <p:cNvGrpSpPr/>
            <p:nvPr/>
          </p:nvGrpSpPr>
          <p:grpSpPr>
            <a:xfrm>
              <a:off x="2403239" y="3652915"/>
              <a:ext cx="546062" cy="529251"/>
              <a:chOff x="6382955" y="2755144"/>
              <a:chExt cx="546062" cy="529251"/>
            </a:xfrm>
          </p:grpSpPr>
          <p:pic>
            <p:nvPicPr>
              <p:cNvPr id="1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F94E418-2FA0-6605-226B-0E288A948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" name="Graphic 10" descr="Medal with solid fill">
                <a:extLst>
                  <a:ext uri="{FF2B5EF4-FFF2-40B4-BE49-F238E27FC236}">
                    <a16:creationId xmlns:a16="http://schemas.microsoft.com/office/drawing/2014/main" id="{D1648FE4-CFB7-21AA-3103-EBC30961A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5" name="storage 1" descr="storage">
              <a:extLst>
                <a:ext uri="{FF2B5EF4-FFF2-40B4-BE49-F238E27FC236}">
                  <a16:creationId xmlns:a16="http://schemas.microsoft.com/office/drawing/2014/main" id="{105049DD-E435-6A86-6602-044FB16AB079}"/>
                </a:ext>
              </a:extLst>
            </p:cNvPr>
            <p:cNvGrpSpPr/>
            <p:nvPr/>
          </p:nvGrpSpPr>
          <p:grpSpPr>
            <a:xfrm>
              <a:off x="2035969" y="4868703"/>
              <a:ext cx="311390" cy="338724"/>
              <a:chOff x="4501240" y="2176494"/>
              <a:chExt cx="344605" cy="374856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F585D014-6B1C-120C-3F9D-B4D1C877F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" name="Freeform 6">
                <a:extLst>
                  <a:ext uri="{FF2B5EF4-FFF2-40B4-BE49-F238E27FC236}">
                    <a16:creationId xmlns:a16="http://schemas.microsoft.com/office/drawing/2014/main" id="{34FFD5F7-87C5-3BB6-0462-C4262CDD2E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78B01707-7B01-0937-6D25-60FAED57C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6BB317EF-EEFD-DF2A-76A2-3FEFDDA94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38ADAE-7064-8EE8-4C7E-7170E1DAA471}"/>
                </a:ext>
              </a:extLst>
            </p:cNvPr>
            <p:cNvSpPr txBox="1"/>
            <p:nvPr/>
          </p:nvSpPr>
          <p:spPr>
            <a:xfrm>
              <a:off x="1517785" y="5256155"/>
              <a:ext cx="1382984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Machine</a:t>
              </a:r>
            </a:p>
            <a:p>
              <a:pPr algn="ctr"/>
              <a:r>
                <a:rPr lang="en-US" sz="1100" dirty="0"/>
                <a:t>Disk (VMDK)</a:t>
              </a:r>
            </a:p>
            <a:p>
              <a:pPr algn="ctr"/>
              <a:r>
                <a:rPr lang="en-US" sz="1100" dirty="0"/>
                <a:t>with Shared Access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7EDDA619-B81B-6B67-26BF-D3E211D29AC2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584326" y="4389168"/>
              <a:ext cx="568651" cy="47953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945D96F6-5335-4C51-6CCC-03F7BAF20190}"/>
                </a:ext>
              </a:extLst>
            </p:cNvPr>
            <p:cNvCxnSpPr>
              <a:cxnSpLocks/>
              <a:stCxn id="3" idx="2"/>
              <a:endCxn id="22" idx="7"/>
            </p:cNvCxnSpPr>
            <p:nvPr/>
          </p:nvCxnSpPr>
          <p:spPr>
            <a:xfrm flipH="1">
              <a:off x="2191220" y="4390796"/>
              <a:ext cx="569466" cy="47790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Graphic 5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AE5B736-D0E4-14F1-827C-EBCE6FBAE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biLevel thresh="75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F32916-2FF9-E159-9CA6-4714B3640EFA}"/>
              </a:ext>
            </a:extLst>
          </p:cNvPr>
          <p:cNvSpPr txBox="1"/>
          <p:nvPr/>
        </p:nvSpPr>
        <p:spPr>
          <a:xfrm>
            <a:off x="0" y="6584464"/>
            <a:ext cx="102005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https://learn.microsoft.com/en-us/azure/azure-vmware/media/windows-server-failover-cluster/windows-server-failover-architecture.png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6169604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Virtual Desktop Infrastructure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6196336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64489B4-1E0D-DCAC-D43C-2D3E89B4331F}"/>
              </a:ext>
            </a:extLst>
          </p:cNvPr>
          <p:cNvGrpSpPr/>
          <p:nvPr/>
        </p:nvGrpSpPr>
        <p:grpSpPr>
          <a:xfrm>
            <a:off x="127017" y="102795"/>
            <a:ext cx="11683599" cy="5762562"/>
            <a:chOff x="127017" y="102795"/>
            <a:chExt cx="11683599" cy="576256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185FA0B-B0D6-8958-BB70-58919ECAD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18872" y="723013"/>
              <a:ext cx="1242173" cy="243094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5"/>
              <a:ext cx="11683599" cy="576256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4000422" cy="27599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1880372" y="2836864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F50486-CCE6-C80A-A0BD-87F03DEDE020}"/>
                </a:ext>
              </a:extLst>
            </p:cNvPr>
            <p:cNvSpPr txBox="1"/>
            <p:nvPr/>
          </p:nvSpPr>
          <p:spPr>
            <a:xfrm>
              <a:off x="782709" y="35099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CFE8D5-4E6F-6F17-BD26-5D744C457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3395699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Graphic 36" descr="Azure VMware Solution Private Cloud">
              <a:extLst>
                <a:ext uri="{FF2B5EF4-FFF2-40B4-BE49-F238E27FC236}">
                  <a16:creationId xmlns:a16="http://schemas.microsoft.com/office/drawing/2014/main" id="{EEC2FDE1-AE63-D6C8-C01D-362B671EE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3467290"/>
              <a:ext cx="412833" cy="41283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0E5956-0B70-EC41-07ED-54F7A5EF67B9}"/>
                </a:ext>
              </a:extLst>
            </p:cNvPr>
            <p:cNvSpPr txBox="1"/>
            <p:nvPr/>
          </p:nvSpPr>
          <p:spPr>
            <a:xfrm>
              <a:off x="2226856" y="44073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A0AF83-DF9C-7EBD-3B03-96DB83356045}"/>
                </a:ext>
              </a:extLst>
            </p:cNvPr>
            <p:cNvSpPr txBox="1"/>
            <p:nvPr/>
          </p:nvSpPr>
          <p:spPr>
            <a:xfrm>
              <a:off x="1295807" y="441117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EF1210C-442F-C3DA-F4BB-2A82BF22DA95}"/>
                </a:ext>
              </a:extLst>
            </p:cNvPr>
            <p:cNvSpPr txBox="1"/>
            <p:nvPr/>
          </p:nvSpPr>
          <p:spPr>
            <a:xfrm>
              <a:off x="257454" y="440733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66" name="Server" descr="Server">
              <a:extLst>
                <a:ext uri="{FF2B5EF4-FFF2-40B4-BE49-F238E27FC236}">
                  <a16:creationId xmlns:a16="http://schemas.microsoft.com/office/drawing/2014/main" id="{0088805D-7CDD-EEF4-6172-D66E0608D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3902339"/>
              <a:ext cx="457550" cy="457550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99F67A4-828D-7F5E-BAE6-8816BE52323B}"/>
                </a:ext>
              </a:extLst>
            </p:cNvPr>
            <p:cNvSpPr txBox="1"/>
            <p:nvPr/>
          </p:nvSpPr>
          <p:spPr>
            <a:xfrm>
              <a:off x="381384" y="531212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1D646C7-9148-1B0F-D1AB-3F342944DA8F}"/>
                </a:ext>
              </a:extLst>
            </p:cNvPr>
            <p:cNvSpPr txBox="1"/>
            <p:nvPr/>
          </p:nvSpPr>
          <p:spPr>
            <a:xfrm>
              <a:off x="3255798" y="44056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C73087E-8201-4E58-78A2-A4029506C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3961989"/>
              <a:ext cx="412833" cy="39658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60E3D2-8BF1-B309-8AF0-628289952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9125" y="3965261"/>
              <a:ext cx="412833" cy="39891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C10E374-AD95-6E72-9993-02DA80027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4042" y="3920486"/>
              <a:ext cx="412833" cy="432626"/>
            </a:xfrm>
            <a:prstGeom prst="rect">
              <a:avLst/>
            </a:prstGeom>
          </p:spPr>
        </p:pic>
        <p:pic>
          <p:nvPicPr>
            <p:cNvPr id="72" name="Picture 7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FC8D693-7C61-4D64-A364-C07B3E71C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4858214"/>
              <a:ext cx="391996" cy="40409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4792641" y="35099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1169" y="3395699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07471" y="3467290"/>
              <a:ext cx="412833" cy="412833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17B003F-E966-F060-BC23-097405E94FA1}"/>
                </a:ext>
              </a:extLst>
            </p:cNvPr>
            <p:cNvSpPr txBox="1"/>
            <p:nvPr/>
          </p:nvSpPr>
          <p:spPr>
            <a:xfrm>
              <a:off x="6236788" y="44073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7598EF8-97FF-FE82-A576-1920AB7A2D3B}"/>
                </a:ext>
              </a:extLst>
            </p:cNvPr>
            <p:cNvSpPr txBox="1"/>
            <p:nvPr/>
          </p:nvSpPr>
          <p:spPr>
            <a:xfrm>
              <a:off x="5305739" y="441117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60F3079-B73F-689F-2D8D-D51224649564}"/>
                </a:ext>
              </a:extLst>
            </p:cNvPr>
            <p:cNvSpPr txBox="1"/>
            <p:nvPr/>
          </p:nvSpPr>
          <p:spPr>
            <a:xfrm>
              <a:off x="4267386" y="440733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5" name="Server" descr="Server">
              <a:extLst>
                <a:ext uri="{FF2B5EF4-FFF2-40B4-BE49-F238E27FC236}">
                  <a16:creationId xmlns:a16="http://schemas.microsoft.com/office/drawing/2014/main" id="{562B5349-CBD1-93C8-8271-D63E7AB9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37643" y="3902339"/>
              <a:ext cx="457550" cy="45755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F50889-C59A-AE41-D6F6-8493FEA0ED21}"/>
                </a:ext>
              </a:extLst>
            </p:cNvPr>
            <p:cNvSpPr txBox="1"/>
            <p:nvPr/>
          </p:nvSpPr>
          <p:spPr>
            <a:xfrm>
              <a:off x="4391316" y="531212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3013802-1F70-1BC7-6F38-443CF5D95586}"/>
                </a:ext>
              </a:extLst>
            </p:cNvPr>
            <p:cNvSpPr txBox="1"/>
            <p:nvPr/>
          </p:nvSpPr>
          <p:spPr>
            <a:xfrm>
              <a:off x="7265730" y="44056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742AE8-200C-B96A-E806-3F916D3F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430632" y="3961989"/>
              <a:ext cx="412833" cy="39658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317C660-BB13-4B67-887B-FA6A2B274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89057" y="3965261"/>
              <a:ext cx="412833" cy="398917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B55B189-2B3A-C8C1-050C-3A987C98E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543974" y="3920486"/>
              <a:ext cx="412833" cy="432626"/>
            </a:xfrm>
            <a:prstGeom prst="rect">
              <a:avLst/>
            </a:prstGeom>
          </p:spPr>
        </p:pic>
        <p:pic>
          <p:nvPicPr>
            <p:cNvPr id="91" name="Picture 9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A7CFB52-3F18-C3DB-9CDD-2221D490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866" y="4858214"/>
              <a:ext cx="391996" cy="404095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4867" y="1395108"/>
              <a:ext cx="1409107" cy="20001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H="1" flipV="1">
              <a:off x="5543974" y="1413442"/>
              <a:ext cx="639010" cy="198225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A5C6138-8EC9-597E-1FB5-E166F0432DE1}"/>
                </a:ext>
              </a:extLst>
            </p:cNvPr>
            <p:cNvSpPr txBox="1"/>
            <p:nvPr/>
          </p:nvSpPr>
          <p:spPr>
            <a:xfrm>
              <a:off x="4728108" y="2815401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7" name="グラフィックス 37" descr="Azure ExpressRoute">
              <a:extLst>
                <a:ext uri="{FF2B5EF4-FFF2-40B4-BE49-F238E27FC236}">
                  <a16:creationId xmlns:a16="http://schemas.microsoft.com/office/drawing/2014/main" id="{69177ACF-8728-4C31-BB14-F3CAE7DED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2138" y="2461876"/>
              <a:ext cx="411950" cy="41195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91BE29B-788A-BAED-BE88-812F24750528}"/>
                </a:ext>
              </a:extLst>
            </p:cNvPr>
            <p:cNvSpPr txBox="1"/>
            <p:nvPr/>
          </p:nvSpPr>
          <p:spPr>
            <a:xfrm>
              <a:off x="6059721" y="235272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9" name="グラフィックス 37" descr="Azure ExpressRoute">
              <a:extLst>
                <a:ext uri="{FF2B5EF4-FFF2-40B4-BE49-F238E27FC236}">
                  <a16:creationId xmlns:a16="http://schemas.microsoft.com/office/drawing/2014/main" id="{4EDE0F4D-777B-2F30-548C-430F42BE1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63110" y="1992621"/>
              <a:ext cx="411950" cy="41195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95BEBF-307D-3341-A860-4AEA182A2F80}"/>
                </a:ext>
              </a:extLst>
            </p:cNvPr>
            <p:cNvGrpSpPr/>
            <p:nvPr/>
          </p:nvGrpSpPr>
          <p:grpSpPr>
            <a:xfrm>
              <a:off x="2477443" y="2376485"/>
              <a:ext cx="412833" cy="412833"/>
              <a:chOff x="2477443" y="2376485"/>
              <a:chExt cx="412833" cy="412833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A8A38622-B166-3E8A-A113-45B7E41C2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B26B07-27C0-2583-5E07-5A52E99641F4}"/>
                </a:ext>
              </a:extLst>
            </p:cNvPr>
            <p:cNvSpPr txBox="1"/>
            <p:nvPr/>
          </p:nvSpPr>
          <p:spPr>
            <a:xfrm>
              <a:off x="1876048" y="531857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B808CB8-09F7-C8D9-81DD-95A4B1F0CE34}"/>
                </a:ext>
              </a:extLst>
            </p:cNvPr>
            <p:cNvGrpSpPr/>
            <p:nvPr/>
          </p:nvGrpSpPr>
          <p:grpSpPr>
            <a:xfrm>
              <a:off x="2473119" y="4858191"/>
              <a:ext cx="412833" cy="412833"/>
              <a:chOff x="2477443" y="2376485"/>
              <a:chExt cx="412833" cy="412833"/>
            </a:xfrm>
          </p:grpSpPr>
          <p:pic>
            <p:nvPicPr>
              <p:cNvPr id="1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49B645C-8FEF-2B72-17EE-5C89F7456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BFD8EB4-BBFA-BCC5-340F-5A16A7CA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5899709" y="5320157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6496780" y="4859778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14507E2-A4FB-152B-F039-630E2B65B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352654" y="1520900"/>
              <a:ext cx="405833" cy="39671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E3BE5E-8366-44D4-F634-1AF0A2FC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734116" y="817297"/>
              <a:ext cx="405834" cy="41726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E25AF4-2A68-FF5B-90EB-FE6E35B119FD}"/>
                </a:ext>
              </a:extLst>
            </p:cNvPr>
            <p:cNvSpPr txBox="1"/>
            <p:nvPr/>
          </p:nvSpPr>
          <p:spPr>
            <a:xfrm>
              <a:off x="9413652" y="2752166"/>
              <a:ext cx="10467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Unified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Access Gateways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4170662-EB8F-119E-94E9-32269881A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742043" y="2267335"/>
              <a:ext cx="405834" cy="41726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6B58D3-CE36-F2A3-67E8-B09A0CCF047D}"/>
                </a:ext>
              </a:extLst>
            </p:cNvPr>
            <p:cNvSpPr txBox="1"/>
            <p:nvPr/>
          </p:nvSpPr>
          <p:spPr>
            <a:xfrm>
              <a:off x="8032997" y="2012642"/>
              <a:ext cx="10451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Horizon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Connection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Servers</a:t>
              </a:r>
            </a:p>
          </p:txBody>
        </p:sp>
        <p:cxnSp>
          <p:nvCxnSpPr>
            <p:cNvPr id="51" name="Connector: Elbow 61">
              <a:extLst>
                <a:ext uri="{FF2B5EF4-FFF2-40B4-BE49-F238E27FC236}">
                  <a16:creationId xmlns:a16="http://schemas.microsoft.com/office/drawing/2014/main" id="{840EEA45-EA21-D02E-50FF-598537DBCC18}"/>
                </a:ext>
              </a:extLst>
            </p:cNvPr>
            <p:cNvCxnSpPr>
              <a:cxnSpLocks/>
              <a:stCxn id="35" idx="1"/>
              <a:endCxn id="29" idx="3"/>
            </p:cNvCxnSpPr>
            <p:nvPr/>
          </p:nvCxnSpPr>
          <p:spPr>
            <a:xfrm flipH="1">
              <a:off x="8758487" y="1025930"/>
              <a:ext cx="975629" cy="69332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61">
              <a:extLst>
                <a:ext uri="{FF2B5EF4-FFF2-40B4-BE49-F238E27FC236}">
                  <a16:creationId xmlns:a16="http://schemas.microsoft.com/office/drawing/2014/main" id="{5AB139C2-B34C-C444-CD97-3B883041FE99}"/>
                </a:ext>
              </a:extLst>
            </p:cNvPr>
            <p:cNvCxnSpPr>
              <a:cxnSpLocks/>
              <a:stCxn id="46" idx="1"/>
              <a:endCxn id="29" idx="3"/>
            </p:cNvCxnSpPr>
            <p:nvPr/>
          </p:nvCxnSpPr>
          <p:spPr>
            <a:xfrm flipH="1" flipV="1">
              <a:off x="8758487" y="1719257"/>
              <a:ext cx="983556" cy="75671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&quot;Azure Load Balancer&quot; Icon - Download for free – Iconduck">
              <a:extLst>
                <a:ext uri="{FF2B5EF4-FFF2-40B4-BE49-F238E27FC236}">
                  <a16:creationId xmlns:a16="http://schemas.microsoft.com/office/drawing/2014/main" id="{B34A04B3-E054-D824-23FD-492781B09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8088" y="1576324"/>
              <a:ext cx="430477" cy="28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D728D3-2946-1B82-48A0-D6B2EF23FC41}"/>
                </a:ext>
              </a:extLst>
            </p:cNvPr>
            <p:cNvSpPr txBox="1"/>
            <p:nvPr/>
          </p:nvSpPr>
          <p:spPr>
            <a:xfrm>
              <a:off x="10881360" y="1176079"/>
              <a:ext cx="5273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Load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Balancer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C4A09D63-9BE5-A7E3-9F85-B02F23A83182}"/>
                </a:ext>
              </a:extLst>
            </p:cNvPr>
            <p:cNvCxnSpPr>
              <a:cxnSpLocks/>
              <a:stCxn id="1026" idx="1"/>
              <a:endCxn id="35" idx="3"/>
            </p:cNvCxnSpPr>
            <p:nvPr/>
          </p:nvCxnSpPr>
          <p:spPr>
            <a:xfrm flipH="1" flipV="1">
              <a:off x="10139950" y="1025930"/>
              <a:ext cx="798138" cy="6933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1">
              <a:extLst>
                <a:ext uri="{FF2B5EF4-FFF2-40B4-BE49-F238E27FC236}">
                  <a16:creationId xmlns:a16="http://schemas.microsoft.com/office/drawing/2014/main" id="{3AF962AC-02D6-36CA-A35F-B658688D5F9B}"/>
                </a:ext>
              </a:extLst>
            </p:cNvPr>
            <p:cNvCxnSpPr>
              <a:cxnSpLocks/>
              <a:stCxn id="1026" idx="1"/>
              <a:endCxn id="46" idx="3"/>
            </p:cNvCxnSpPr>
            <p:nvPr/>
          </p:nvCxnSpPr>
          <p:spPr>
            <a:xfrm flipH="1">
              <a:off x="10147877" y="1719256"/>
              <a:ext cx="790211" cy="75671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0D9F788-CCE7-D5AF-0DA6-B3BDDB79047F}"/>
                </a:ext>
              </a:extLst>
            </p:cNvPr>
            <p:cNvSpPr/>
            <p:nvPr/>
          </p:nvSpPr>
          <p:spPr>
            <a:xfrm>
              <a:off x="2941674" y="1244411"/>
              <a:ext cx="5337545" cy="1144370"/>
            </a:xfrm>
            <a:custGeom>
              <a:avLst/>
              <a:gdLst>
                <a:gd name="connsiteX0" fmla="*/ 5337545 w 5337545"/>
                <a:gd name="connsiteY0" fmla="*/ 470975 h 1144370"/>
                <a:gd name="connsiteX1" fmla="*/ 4642884 w 5337545"/>
                <a:gd name="connsiteY1" fmla="*/ 201617 h 1144370"/>
                <a:gd name="connsiteX2" fmla="*/ 3544186 w 5337545"/>
                <a:gd name="connsiteY2" fmla="*/ 81115 h 1144370"/>
                <a:gd name="connsiteX3" fmla="*/ 1368056 w 5337545"/>
                <a:gd name="connsiteY3" fmla="*/ 10231 h 1144370"/>
                <a:gd name="connsiteX4" fmla="*/ 404038 w 5337545"/>
                <a:gd name="connsiteY4" fmla="*/ 307942 h 1144370"/>
                <a:gd name="connsiteX5" fmla="*/ 0 w 5337545"/>
                <a:gd name="connsiteY5" fmla="*/ 1144370 h 11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7545" h="1144370">
                  <a:moveTo>
                    <a:pt x="5337545" y="470975"/>
                  </a:moveTo>
                  <a:cubicBezTo>
                    <a:pt x="5139661" y="368784"/>
                    <a:pt x="4941777" y="266594"/>
                    <a:pt x="4642884" y="201617"/>
                  </a:cubicBezTo>
                  <a:cubicBezTo>
                    <a:pt x="4343991" y="136640"/>
                    <a:pt x="4089991" y="113013"/>
                    <a:pt x="3544186" y="81115"/>
                  </a:cubicBezTo>
                  <a:cubicBezTo>
                    <a:pt x="2998381" y="49217"/>
                    <a:pt x="1891414" y="-27573"/>
                    <a:pt x="1368056" y="10231"/>
                  </a:cubicBezTo>
                  <a:cubicBezTo>
                    <a:pt x="844698" y="48035"/>
                    <a:pt x="632047" y="118919"/>
                    <a:pt x="404038" y="307942"/>
                  </a:cubicBezTo>
                  <a:cubicBezTo>
                    <a:pt x="176029" y="496965"/>
                    <a:pt x="88014" y="820667"/>
                    <a:pt x="0" y="1144370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C4E111C-FAE5-A136-D802-736763DCC3F8}"/>
                </a:ext>
              </a:extLst>
            </p:cNvPr>
            <p:cNvSpPr/>
            <p:nvPr/>
          </p:nvSpPr>
          <p:spPr>
            <a:xfrm>
              <a:off x="2970028" y="1629827"/>
              <a:ext cx="4984293" cy="3268238"/>
            </a:xfrm>
            <a:custGeom>
              <a:avLst/>
              <a:gdLst>
                <a:gd name="connsiteX0" fmla="*/ 5280837 w 5280837"/>
                <a:gd name="connsiteY0" fmla="*/ 466715 h 3557245"/>
                <a:gd name="connsiteX1" fmla="*/ 3898605 w 5280837"/>
                <a:gd name="connsiteY1" fmla="*/ 176092 h 3557245"/>
                <a:gd name="connsiteX2" fmla="*/ 2558902 w 5280837"/>
                <a:gd name="connsiteY2" fmla="*/ 183180 h 3557245"/>
                <a:gd name="connsiteX3" fmla="*/ 829339 w 5280837"/>
                <a:gd name="connsiteY3" fmla="*/ 2472724 h 3557245"/>
                <a:gd name="connsiteX4" fmla="*/ 0 w 5280837"/>
                <a:gd name="connsiteY4" fmla="*/ 3557245 h 355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837" h="3557245">
                  <a:moveTo>
                    <a:pt x="5280837" y="466715"/>
                  </a:moveTo>
                  <a:cubicBezTo>
                    <a:pt x="4816549" y="345031"/>
                    <a:pt x="4352261" y="223348"/>
                    <a:pt x="3898605" y="176092"/>
                  </a:cubicBezTo>
                  <a:cubicBezTo>
                    <a:pt x="3444949" y="128836"/>
                    <a:pt x="3070446" y="-199592"/>
                    <a:pt x="2558902" y="183180"/>
                  </a:cubicBezTo>
                  <a:cubicBezTo>
                    <a:pt x="2047358" y="565952"/>
                    <a:pt x="1255823" y="1910380"/>
                    <a:pt x="829339" y="2472724"/>
                  </a:cubicBezTo>
                  <a:cubicBezTo>
                    <a:pt x="402855" y="3035068"/>
                    <a:pt x="137042" y="3382399"/>
                    <a:pt x="0" y="3557245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9CC-7116-D8B7-619E-9BF10A697FD9}"/>
                </a:ext>
              </a:extLst>
            </p:cNvPr>
            <p:cNvSpPr/>
            <p:nvPr/>
          </p:nvSpPr>
          <p:spPr>
            <a:xfrm>
              <a:off x="5729603" y="1759961"/>
              <a:ext cx="2270935" cy="3109751"/>
            </a:xfrm>
            <a:custGeom>
              <a:avLst/>
              <a:gdLst>
                <a:gd name="connsiteX0" fmla="*/ 2535439 w 2535439"/>
                <a:gd name="connsiteY0" fmla="*/ 420823 h 3355409"/>
                <a:gd name="connsiteX1" fmla="*/ 2485820 w 2535439"/>
                <a:gd name="connsiteY1" fmla="*/ 413734 h 3355409"/>
                <a:gd name="connsiteX2" fmla="*/ 82862 w 2535439"/>
                <a:gd name="connsiteY2" fmla="*/ 80581 h 3355409"/>
                <a:gd name="connsiteX3" fmla="*/ 571960 w 2535439"/>
                <a:gd name="connsiteY3" fmla="*/ 2129120 h 3355409"/>
                <a:gd name="connsiteX4" fmla="*/ 749169 w 2535439"/>
                <a:gd name="connsiteY4" fmla="*/ 3355409 h 335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439" h="3355409">
                  <a:moveTo>
                    <a:pt x="2535439" y="420823"/>
                  </a:moveTo>
                  <a:lnTo>
                    <a:pt x="2485820" y="413734"/>
                  </a:lnTo>
                  <a:cubicBezTo>
                    <a:pt x="2077057" y="357027"/>
                    <a:pt x="401839" y="-205317"/>
                    <a:pt x="82862" y="80581"/>
                  </a:cubicBezTo>
                  <a:cubicBezTo>
                    <a:pt x="-236115" y="366479"/>
                    <a:pt x="460909" y="1583315"/>
                    <a:pt x="571960" y="2129120"/>
                  </a:cubicBezTo>
                  <a:cubicBezTo>
                    <a:pt x="683011" y="2674925"/>
                    <a:pt x="726723" y="3159297"/>
                    <a:pt x="749169" y="3355409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B3B5450-3F3C-4847-204D-F8D06FBFE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300516" y="4773962"/>
              <a:ext cx="405833" cy="401168"/>
            </a:xfrm>
            <a:prstGeom prst="rect">
              <a:avLst/>
            </a:prstGeom>
          </p:spPr>
        </p:pic>
        <p:grpSp>
          <p:nvGrpSpPr>
            <p:cNvPr id="112" name="cloud 1" descr="cloud, delivery">
              <a:extLst>
                <a:ext uri="{FF2B5EF4-FFF2-40B4-BE49-F238E27FC236}">
                  <a16:creationId xmlns:a16="http://schemas.microsoft.com/office/drawing/2014/main" id="{7C6965B5-54EA-348E-7425-51B66F7303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76293" y="3633248"/>
              <a:ext cx="663848" cy="412833"/>
              <a:chOff x="1008" y="846"/>
              <a:chExt cx="320" cy="199"/>
            </a:xfrm>
          </p:grpSpPr>
          <p:sp>
            <p:nvSpPr>
              <p:cNvPr id="113" name="AutoShape 3">
                <a:extLst>
                  <a:ext uri="{FF2B5EF4-FFF2-40B4-BE49-F238E27FC236}">
                    <a16:creationId xmlns:a16="http://schemas.microsoft.com/office/drawing/2014/main" id="{D75BCE44-F094-E2F2-D6CF-66178719987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5">
                <a:extLst>
                  <a:ext uri="{FF2B5EF4-FFF2-40B4-BE49-F238E27FC236}">
                    <a16:creationId xmlns:a16="http://schemas.microsoft.com/office/drawing/2014/main" id="{C71846FB-F2D1-CE32-0A8E-08E1BBF1D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6">
                <a:extLst>
                  <a:ext uri="{FF2B5EF4-FFF2-40B4-BE49-F238E27FC236}">
                    <a16:creationId xmlns:a16="http://schemas.microsoft.com/office/drawing/2014/main" id="{4E7F0504-E083-DD02-CF07-2870F02D4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115" descr="people, collaboration&#10;">
              <a:extLst>
                <a:ext uri="{FF2B5EF4-FFF2-40B4-BE49-F238E27FC236}">
                  <a16:creationId xmlns:a16="http://schemas.microsoft.com/office/drawing/2014/main" id="{5FB48B4B-E2A5-8321-0815-C9197CB38D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70447" y="4728597"/>
              <a:ext cx="666173" cy="412833"/>
              <a:chOff x="7854785" y="3561397"/>
              <a:chExt cx="411163" cy="25480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639D2B3D-C829-97DC-F335-29A81DAD09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BCC6E273-4912-5D32-4278-8117CB7606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B592797-F87F-F5A3-E384-EF7D2FFC6E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151555AD-892E-477A-DC31-B524342F1B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9E7F31A-8D7C-9C06-9784-780473057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B20D0D5-3F28-E197-6B61-BAE9F9444F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0651B74-9D66-24EE-22F2-B9292B5C4473}"/>
                </a:ext>
              </a:extLst>
            </p:cNvPr>
            <p:cNvSpPr txBox="1"/>
            <p:nvPr/>
          </p:nvSpPr>
          <p:spPr>
            <a:xfrm>
              <a:off x="10619270" y="5183858"/>
              <a:ext cx="96442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 with VMware Horizon Client</a:t>
              </a:r>
            </a:p>
          </p:txBody>
        </p:sp>
        <p:cxnSp>
          <p:nvCxnSpPr>
            <p:cNvPr id="124" name="Connector: Elbow 61">
              <a:extLst>
                <a:ext uri="{FF2B5EF4-FFF2-40B4-BE49-F238E27FC236}">
                  <a16:creationId xmlns:a16="http://schemas.microsoft.com/office/drawing/2014/main" id="{5D1EE95C-0783-1134-7128-60FC813BEB96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11108217" y="4046081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61">
              <a:extLst>
                <a:ext uri="{FF2B5EF4-FFF2-40B4-BE49-F238E27FC236}">
                  <a16:creationId xmlns:a16="http://schemas.microsoft.com/office/drawing/2014/main" id="{8C8DD98A-8E2D-FAA3-F835-C70CAA31D258}"/>
                </a:ext>
              </a:extLst>
            </p:cNvPr>
            <p:cNvCxnSpPr>
              <a:cxnSpLocks/>
              <a:stCxn id="1026" idx="2"/>
              <a:endCxn id="114" idx="6"/>
            </p:cNvCxnSpPr>
            <p:nvPr/>
          </p:nvCxnSpPr>
          <p:spPr>
            <a:xfrm flipH="1">
              <a:off x="11152506" y="1862188"/>
              <a:ext cx="821" cy="178143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DB43F2-D8EC-6DCF-4A9A-D3DA07CCC98A}"/>
              </a:ext>
            </a:extLst>
          </p:cNvPr>
          <p:cNvSpPr txBox="1"/>
          <p:nvPr/>
        </p:nvSpPr>
        <p:spPr>
          <a:xfrm>
            <a:off x="0" y="6581001"/>
            <a:ext cx="10217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https://learn.microsoft.com/en-us/azure/azure-vmware/media/vmware-horizon/horizon-pod-deployment-expressroute-connection-fast-path.png</a:t>
            </a:r>
          </a:p>
        </p:txBody>
      </p:sp>
    </p:spTree>
    <p:extLst>
      <p:ext uri="{BB962C8B-B14F-4D97-AF65-F5344CB8AC3E}">
        <p14:creationId xmlns:p14="http://schemas.microsoft.com/office/powerpoint/2010/main" val="26540869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3CD193-08D8-08E5-A134-E787C4C4D0A4}"/>
              </a:ext>
            </a:extLst>
          </p:cNvPr>
          <p:cNvGrpSpPr/>
          <p:nvPr/>
        </p:nvGrpSpPr>
        <p:grpSpPr>
          <a:xfrm>
            <a:off x="127018" y="102795"/>
            <a:ext cx="11547532" cy="5553726"/>
            <a:chOff x="127018" y="102795"/>
            <a:chExt cx="11547532" cy="55537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5"/>
              <a:ext cx="11547532" cy="55537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702444" y="341345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3344385" y="173941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207" y="1881513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211268" y="2543791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8457" y="1733209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4591" y="1665544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178466" y="18558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880" y="2905076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76" idx="3"/>
              <a:endCxn id="106" idx="1"/>
            </p:cNvCxnSpPr>
            <p:nvPr/>
          </p:nvCxnSpPr>
          <p:spPr>
            <a:xfrm flipV="1">
              <a:off x="5313690" y="3111051"/>
              <a:ext cx="2016190" cy="9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65123" y="2887700"/>
              <a:ext cx="448567" cy="448567"/>
            </a:xfrm>
            <a:prstGeom prst="rect">
              <a:avLst/>
            </a:prstGeom>
          </p:spPr>
        </p:pic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8483" y="2976940"/>
              <a:ext cx="275315" cy="27531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898922" y="410551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3991265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4062856"/>
              <a:ext cx="412833" cy="412833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2471584" y="3111984"/>
              <a:ext cx="2393539" cy="235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2471584" y="3111984"/>
              <a:ext cx="2393539" cy="16348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602781" y="5007976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1199852" y="4547597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98922" y="8795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765331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836922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602781" y="1782042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1199852" y="1321663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1CF777-C83D-5EE8-8BE7-93D5188437F3}"/>
                </a:ext>
              </a:extLst>
            </p:cNvPr>
            <p:cNvSpPr txBox="1"/>
            <p:nvPr/>
          </p:nvSpPr>
          <p:spPr>
            <a:xfrm>
              <a:off x="898922" y="24942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3B7A17-3F42-47A5-C9BC-E7D22D5FD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2379999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1219D772-4DB5-D3DC-B52C-1A96A454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2451590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69DBA3-A9BB-1CDB-030D-4FA2717E7335}"/>
                </a:ext>
              </a:extLst>
            </p:cNvPr>
            <p:cNvSpPr txBox="1"/>
            <p:nvPr/>
          </p:nvSpPr>
          <p:spPr>
            <a:xfrm>
              <a:off x="602781" y="339671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4FA3A5-9292-81FA-34B7-2386E14E23BE}"/>
                </a:ext>
              </a:extLst>
            </p:cNvPr>
            <p:cNvGrpSpPr/>
            <p:nvPr/>
          </p:nvGrpSpPr>
          <p:grpSpPr>
            <a:xfrm>
              <a:off x="1199852" y="2936331"/>
              <a:ext cx="412833" cy="412833"/>
              <a:chOff x="2477443" y="2376485"/>
              <a:chExt cx="412833" cy="412833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BF6E183-9888-99B1-3A8D-AEF610988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D1DA651-121A-A3B5-1352-53480957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cxnSp>
          <p:nvCxnSpPr>
            <p:cNvPr id="93" name="Connector: Elbow 61">
              <a:extLst>
                <a:ext uri="{FF2B5EF4-FFF2-40B4-BE49-F238E27FC236}">
                  <a16:creationId xmlns:a16="http://schemas.microsoft.com/office/drawing/2014/main" id="{ACCF7A81-4534-C895-0031-D4E8EC6D88A9}"/>
                </a:ext>
              </a:extLst>
            </p:cNvPr>
            <p:cNvCxnSpPr>
              <a:cxnSpLocks/>
              <a:stCxn id="38" idx="3"/>
              <a:endCxn id="76" idx="1"/>
            </p:cNvCxnSpPr>
            <p:nvPr/>
          </p:nvCxnSpPr>
          <p:spPr>
            <a:xfrm>
              <a:off x="2471584" y="1520900"/>
              <a:ext cx="2393539" cy="15910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0D228FA-61C2-8564-4E48-7CBB115C4537}"/>
                </a:ext>
              </a:extLst>
            </p:cNvPr>
            <p:cNvSpPr txBox="1"/>
            <p:nvPr/>
          </p:nvSpPr>
          <p:spPr>
            <a:xfrm>
              <a:off x="3348306" y="424240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1" name="グラフィックス 37" descr="Azure ExpressRoute">
              <a:extLst>
                <a:ext uri="{FF2B5EF4-FFF2-40B4-BE49-F238E27FC236}">
                  <a16:creationId xmlns:a16="http://schemas.microsoft.com/office/drawing/2014/main" id="{69DA3DD3-2DD9-6667-C5F5-6665994C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9128" y="4384501"/>
              <a:ext cx="411950" cy="4119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C7868D-A38A-45DE-A59E-0BF12651127C}"/>
                </a:ext>
              </a:extLst>
            </p:cNvPr>
            <p:cNvSpPr txBox="1"/>
            <p:nvPr/>
          </p:nvSpPr>
          <p:spPr>
            <a:xfrm>
              <a:off x="2682354" y="257408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3" name="グラフィックス 37" descr="Azure ExpressRoute">
              <a:extLst>
                <a:ext uri="{FF2B5EF4-FFF2-40B4-BE49-F238E27FC236}">
                  <a16:creationId xmlns:a16="http://schemas.microsoft.com/office/drawing/2014/main" id="{FF8B2A91-158D-C419-6FE9-41E389E7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3176" y="2716184"/>
              <a:ext cx="411950" cy="41195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220354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234962" y="2344167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047" y="2296996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745704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235780" y="2875814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456" y="2827203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7275" y="2260648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605787" y="2274401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59450" y="3169461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234962" y="3165256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65265" y="3567840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234962" y="3573005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39521-DF51-641D-FF44-37485DA58ED5}"/>
                </a:ext>
              </a:extLst>
            </p:cNvPr>
            <p:cNvSpPr txBox="1"/>
            <p:nvPr/>
          </p:nvSpPr>
          <p:spPr>
            <a:xfrm>
              <a:off x="2565763" y="727032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09392" y="3555967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975399" y="3555967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84615" y="3952259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250622" y="3939720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978894" y="3949793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605525" y="3949793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609223" y="3166938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984096" y="3168416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D0B208B-2C5C-DD3E-F096-2CD327199EEC}"/>
                </a:ext>
              </a:extLst>
            </p:cNvPr>
            <p:cNvSpPr txBox="1"/>
            <p:nvPr/>
          </p:nvSpPr>
          <p:spPr>
            <a:xfrm>
              <a:off x="8337462" y="1343020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493C3F-B7F5-F91B-D820-9C33D2CC136D}"/>
              </a:ext>
            </a:extLst>
          </p:cNvPr>
          <p:cNvSpPr txBox="1"/>
          <p:nvPr/>
        </p:nvSpPr>
        <p:spPr>
          <a:xfrm>
            <a:off x="5191" y="6576552"/>
            <a:ext cx="9239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https://learn.microsoft.com/en-us/azure/azure-vmware/media/vmware-horizon/single-horizon-pod-azure-vmware-solution.png</a:t>
            </a:r>
          </a:p>
        </p:txBody>
      </p:sp>
    </p:spTree>
    <p:extLst>
      <p:ext uri="{BB962C8B-B14F-4D97-AF65-F5344CB8AC3E}">
        <p14:creationId xmlns:p14="http://schemas.microsoft.com/office/powerpoint/2010/main" val="34986920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8D6FE37-351F-9534-EFB5-FDED62FD3998}"/>
              </a:ext>
            </a:extLst>
          </p:cNvPr>
          <p:cNvGrpSpPr/>
          <p:nvPr/>
        </p:nvGrpSpPr>
        <p:grpSpPr>
          <a:xfrm>
            <a:off x="63226" y="60267"/>
            <a:ext cx="11547532" cy="6671206"/>
            <a:chOff x="127018" y="102795"/>
            <a:chExt cx="11547532" cy="66712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5"/>
              <a:ext cx="11547532" cy="55537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677594" y="2293463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3344385" y="173941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207" y="1881513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211268" y="2543791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8457" y="1733209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4591" y="1665544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178466" y="18558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880" y="2905076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76" idx="3"/>
              <a:endCxn id="106" idx="1"/>
            </p:cNvCxnSpPr>
            <p:nvPr/>
          </p:nvCxnSpPr>
          <p:spPr>
            <a:xfrm flipV="1">
              <a:off x="5313690" y="3111051"/>
              <a:ext cx="2016190" cy="9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65123" y="2887700"/>
              <a:ext cx="448567" cy="448567"/>
            </a:xfrm>
            <a:prstGeom prst="rect">
              <a:avLst/>
            </a:prstGeom>
          </p:spPr>
        </p:pic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8483" y="2976940"/>
              <a:ext cx="275315" cy="27531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898922" y="410551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3991265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4062856"/>
              <a:ext cx="412833" cy="412833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2471584" y="3111984"/>
              <a:ext cx="2393539" cy="235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2471584" y="3111984"/>
              <a:ext cx="2393539" cy="16348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602781" y="5007976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1199852" y="4547597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98922" y="8795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765331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836922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602781" y="1782042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1199852" y="1321663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1CF777-C83D-5EE8-8BE7-93D5188437F3}"/>
                </a:ext>
              </a:extLst>
            </p:cNvPr>
            <p:cNvSpPr txBox="1"/>
            <p:nvPr/>
          </p:nvSpPr>
          <p:spPr>
            <a:xfrm>
              <a:off x="898922" y="24942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3B7A17-3F42-47A5-C9BC-E7D22D5FD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2379999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1219D772-4DB5-D3DC-B52C-1A96A454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2451590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69DBA3-A9BB-1CDB-030D-4FA2717E7335}"/>
                </a:ext>
              </a:extLst>
            </p:cNvPr>
            <p:cNvSpPr txBox="1"/>
            <p:nvPr/>
          </p:nvSpPr>
          <p:spPr>
            <a:xfrm>
              <a:off x="602781" y="339671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4FA3A5-9292-81FA-34B7-2386E14E23BE}"/>
                </a:ext>
              </a:extLst>
            </p:cNvPr>
            <p:cNvGrpSpPr/>
            <p:nvPr/>
          </p:nvGrpSpPr>
          <p:grpSpPr>
            <a:xfrm>
              <a:off x="1199852" y="2936331"/>
              <a:ext cx="412833" cy="412833"/>
              <a:chOff x="2477443" y="2376485"/>
              <a:chExt cx="412833" cy="412833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BF6E183-9888-99B1-3A8D-AEF610988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D1DA651-121A-A3B5-1352-53480957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cxnSp>
          <p:nvCxnSpPr>
            <p:cNvPr id="93" name="Connector: Elbow 61">
              <a:extLst>
                <a:ext uri="{FF2B5EF4-FFF2-40B4-BE49-F238E27FC236}">
                  <a16:creationId xmlns:a16="http://schemas.microsoft.com/office/drawing/2014/main" id="{ACCF7A81-4534-C895-0031-D4E8EC6D88A9}"/>
                </a:ext>
              </a:extLst>
            </p:cNvPr>
            <p:cNvCxnSpPr>
              <a:cxnSpLocks/>
              <a:stCxn id="38" idx="3"/>
              <a:endCxn id="76" idx="1"/>
            </p:cNvCxnSpPr>
            <p:nvPr/>
          </p:nvCxnSpPr>
          <p:spPr>
            <a:xfrm>
              <a:off x="2471584" y="1520900"/>
              <a:ext cx="2393539" cy="15910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0D228FA-61C2-8564-4E48-7CBB115C4537}"/>
                </a:ext>
              </a:extLst>
            </p:cNvPr>
            <p:cNvSpPr txBox="1"/>
            <p:nvPr/>
          </p:nvSpPr>
          <p:spPr>
            <a:xfrm>
              <a:off x="3348306" y="424240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1" name="グラフィックス 37" descr="Azure ExpressRoute">
              <a:extLst>
                <a:ext uri="{FF2B5EF4-FFF2-40B4-BE49-F238E27FC236}">
                  <a16:creationId xmlns:a16="http://schemas.microsoft.com/office/drawing/2014/main" id="{69DA3DD3-2DD9-6667-C5F5-6665994C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9128" y="4384501"/>
              <a:ext cx="411950" cy="4119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C7868D-A38A-45DE-A59E-0BF12651127C}"/>
                </a:ext>
              </a:extLst>
            </p:cNvPr>
            <p:cNvSpPr txBox="1"/>
            <p:nvPr/>
          </p:nvSpPr>
          <p:spPr>
            <a:xfrm>
              <a:off x="2682354" y="257408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3" name="グラフィックス 37" descr="Azure ExpressRoute">
              <a:extLst>
                <a:ext uri="{FF2B5EF4-FFF2-40B4-BE49-F238E27FC236}">
                  <a16:creationId xmlns:a16="http://schemas.microsoft.com/office/drawing/2014/main" id="{FF8B2A91-158D-C419-6FE9-41E389E7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3176" y="2716184"/>
              <a:ext cx="411950" cy="41195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220354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234962" y="2344167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047" y="2296996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745704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235780" y="2875814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456" y="2827203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7275" y="2260648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605787" y="2274401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59450" y="3169461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234962" y="3165256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65265" y="3567840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234962" y="3573005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39521-DF51-641D-FF44-37485DA58ED5}"/>
                </a:ext>
              </a:extLst>
            </p:cNvPr>
            <p:cNvSpPr txBox="1"/>
            <p:nvPr/>
          </p:nvSpPr>
          <p:spPr>
            <a:xfrm>
              <a:off x="2565763" y="732446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09392" y="3555967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975399" y="3555967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84615" y="3952259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250622" y="3939720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978894" y="3949793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605525" y="3949793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609223" y="3166938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984096" y="3168416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0908202-E49C-5A83-6688-ABC6DB1F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23176" y="5803421"/>
              <a:ext cx="4130381" cy="9705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F7ABE8F-BA25-D028-1B45-69B21B57F042}"/>
                </a:ext>
              </a:extLst>
            </p:cNvPr>
            <p:cNvSpPr txBox="1"/>
            <p:nvPr/>
          </p:nvSpPr>
          <p:spPr>
            <a:xfrm>
              <a:off x="3590215" y="5901884"/>
              <a:ext cx="24699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On-Premises Environment</a:t>
              </a:r>
            </a:p>
          </p:txBody>
        </p:sp>
        <p:pic>
          <p:nvPicPr>
            <p:cNvPr id="10" name="Virtual Data Center" descr="Virtual Data Center">
              <a:extLst>
                <a:ext uri="{FF2B5EF4-FFF2-40B4-BE49-F238E27FC236}">
                  <a16:creationId xmlns:a16="http://schemas.microsoft.com/office/drawing/2014/main" id="{01A18C5D-819B-6D63-67F7-B14324237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075770" y="5842386"/>
              <a:ext cx="457550" cy="4575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9248FC-0508-DB74-5599-37CBC946B75C}"/>
                </a:ext>
              </a:extLst>
            </p:cNvPr>
            <p:cNvSpPr txBox="1"/>
            <p:nvPr/>
          </p:nvSpPr>
          <p:spPr>
            <a:xfrm>
              <a:off x="4829962" y="6204077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BF867A3-948D-D34B-406C-5630D48894E5}"/>
                </a:ext>
              </a:extLst>
            </p:cNvPr>
            <p:cNvGrpSpPr/>
            <p:nvPr/>
          </p:nvGrpSpPr>
          <p:grpSpPr>
            <a:xfrm>
              <a:off x="4315263" y="6204077"/>
              <a:ext cx="412833" cy="412833"/>
              <a:chOff x="2477443" y="2376485"/>
              <a:chExt cx="412833" cy="412833"/>
            </a:xfrm>
          </p:grpSpPr>
          <p:pic>
            <p:nvPicPr>
              <p:cNvPr id="1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D76F1B8-ECBB-9D02-4EBB-82500D63F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AA53A7B-6852-B0B6-5DAA-E8868642F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FBFA20A-A510-EDB9-EC74-DFC6E954F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72174" y="4480884"/>
              <a:ext cx="448567" cy="448567"/>
            </a:xfrm>
            <a:prstGeom prst="rect">
              <a:avLst/>
            </a:prstGeom>
          </p:spPr>
        </p:pic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1A68D7AD-9A67-10FC-872B-488FD2F2F0DC}"/>
                </a:ext>
              </a:extLst>
            </p:cNvPr>
            <p:cNvCxnSpPr>
              <a:cxnSpLocks/>
              <a:stCxn id="2" idx="0"/>
              <a:endCxn id="18" idx="2"/>
            </p:cNvCxnSpPr>
            <p:nvPr/>
          </p:nvCxnSpPr>
          <p:spPr>
            <a:xfrm flipV="1">
              <a:off x="5088367" y="4929451"/>
              <a:ext cx="8091" cy="873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7FE30354-415E-6088-B509-934D815F82E4}"/>
                </a:ext>
              </a:extLst>
            </p:cNvPr>
            <p:cNvCxnSpPr>
              <a:cxnSpLocks/>
              <a:stCxn id="18" idx="0"/>
              <a:endCxn id="76" idx="2"/>
            </p:cNvCxnSpPr>
            <p:nvPr/>
          </p:nvCxnSpPr>
          <p:spPr>
            <a:xfrm flipH="1" flipV="1">
              <a:off x="5089407" y="3336267"/>
              <a:ext cx="7051" cy="1144617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CB98C177-1AB7-4845-DAAC-ACA5CEF6DCBE}"/>
                </a:ext>
              </a:extLst>
            </p:cNvPr>
            <p:cNvCxnSpPr>
              <a:cxnSpLocks/>
              <a:stCxn id="18" idx="0"/>
              <a:endCxn id="106" idx="1"/>
            </p:cNvCxnSpPr>
            <p:nvPr/>
          </p:nvCxnSpPr>
          <p:spPr>
            <a:xfrm flipV="1">
              <a:off x="5096458" y="3111051"/>
              <a:ext cx="2233422" cy="13698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Azure ExpressRoute Connection">
              <a:extLst>
                <a:ext uri="{FF2B5EF4-FFF2-40B4-BE49-F238E27FC236}">
                  <a16:creationId xmlns:a16="http://schemas.microsoft.com/office/drawing/2014/main" id="{4DD90CD9-5DF3-19B1-5BB1-82DF2222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36144" y="3715950"/>
              <a:ext cx="275315" cy="27531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FF64E4-201F-8C27-8D7D-412296CD90E2}"/>
                </a:ext>
              </a:extLst>
            </p:cNvPr>
            <p:cNvSpPr txBox="1"/>
            <p:nvPr/>
          </p:nvSpPr>
          <p:spPr>
            <a:xfrm>
              <a:off x="6246708" y="3716617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5FC8C0-92C8-BBAD-3421-71ED88011E69}"/>
                </a:ext>
              </a:extLst>
            </p:cNvPr>
            <p:cNvSpPr txBox="1"/>
            <p:nvPr/>
          </p:nvSpPr>
          <p:spPr>
            <a:xfrm>
              <a:off x="5450996" y="4471778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3A1973-EB14-08A9-5A43-4FBEA46E7879}"/>
                </a:ext>
              </a:extLst>
            </p:cNvPr>
            <p:cNvSpPr txBox="1"/>
            <p:nvPr/>
          </p:nvSpPr>
          <p:spPr>
            <a:xfrm>
              <a:off x="5157646" y="5102252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1" name="グラフィックス 37" descr="Azure ExpressRoute">
              <a:extLst>
                <a:ext uri="{FF2B5EF4-FFF2-40B4-BE49-F238E27FC236}">
                  <a16:creationId xmlns:a16="http://schemas.microsoft.com/office/drawing/2014/main" id="{5DD94CF6-4BC9-286A-DDA9-8565A90B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98468" y="5244350"/>
              <a:ext cx="411950" cy="4119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1B6EA62-E7AB-4F47-9126-732B96A7480B}"/>
                </a:ext>
              </a:extLst>
            </p:cNvPr>
            <p:cNvSpPr txBox="1"/>
            <p:nvPr/>
          </p:nvSpPr>
          <p:spPr>
            <a:xfrm>
              <a:off x="4179520" y="3765562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F18382-4FFE-4EC9-A376-EF428807D2BD}"/>
                </a:ext>
              </a:extLst>
            </p:cNvPr>
            <p:cNvSpPr txBox="1"/>
            <p:nvPr/>
          </p:nvSpPr>
          <p:spPr>
            <a:xfrm>
              <a:off x="2559495" y="4841407"/>
              <a:ext cx="2464245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Global Reach is used to connect the On-Premises environment to each Azure VMware Solution Private Cloud.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97FE26-81AB-9933-7324-C2DC699690BE}"/>
                </a:ext>
              </a:extLst>
            </p:cNvPr>
            <p:cNvSpPr txBox="1"/>
            <p:nvPr/>
          </p:nvSpPr>
          <p:spPr>
            <a:xfrm>
              <a:off x="8337462" y="1343020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CD24087-26AA-C49A-77B6-62BC53C554A7}"/>
              </a:ext>
            </a:extLst>
          </p:cNvPr>
          <p:cNvSpPr txBox="1"/>
          <p:nvPr/>
        </p:nvSpPr>
        <p:spPr>
          <a:xfrm>
            <a:off x="-6282" y="6864389"/>
            <a:ext cx="98790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https://learn.microsoft.com/en-us/azure/azure-vmware/media/vmware-horizon/connect-corporate-network-azure-virtual-network.png</a:t>
            </a:r>
          </a:p>
        </p:txBody>
      </p:sp>
    </p:spTree>
    <p:extLst>
      <p:ext uri="{BB962C8B-B14F-4D97-AF65-F5344CB8AC3E}">
        <p14:creationId xmlns:p14="http://schemas.microsoft.com/office/powerpoint/2010/main" val="14306098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AFD0EC-DEFC-AC3E-FEEA-76F604D2CBD8}"/>
              </a:ext>
            </a:extLst>
          </p:cNvPr>
          <p:cNvGrpSpPr/>
          <p:nvPr/>
        </p:nvGrpSpPr>
        <p:grpSpPr>
          <a:xfrm>
            <a:off x="56135" y="56716"/>
            <a:ext cx="11547532" cy="6719768"/>
            <a:chOff x="56135" y="56716"/>
            <a:chExt cx="11547532" cy="671976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135" y="56716"/>
              <a:ext cx="11547532" cy="671976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95" y="16017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634265" y="28194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126345" y="132508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534" y="51450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29668" y="446837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093543" y="637095"/>
              <a:ext cx="7566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1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4957" y="1686369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38" idx="3"/>
              <a:endCxn id="106" idx="1"/>
            </p:cNvCxnSpPr>
            <p:nvPr/>
          </p:nvCxnSpPr>
          <p:spPr>
            <a:xfrm>
              <a:off x="2636065" y="1433161"/>
              <a:ext cx="4608892" cy="45918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336" y="1557081"/>
              <a:ext cx="275315" cy="27531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28039" y="97526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6566" y="861017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2869" y="932608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850861" y="1459688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374215" y="1446948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1001647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150039" y="1125460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124" y="1078289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1526997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150857" y="1657107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533" y="1608496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2352" y="1041941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520864" y="1055694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74527" y="1950754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150039" y="1946549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0342" y="2349133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150039" y="2354298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4469" y="2337260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890476" y="2337260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99692" y="2733552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165699" y="2721013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893971" y="2731086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20602" y="2731086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24300" y="1948231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899173" y="1949709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29EC53-D671-414E-34BA-CB2CC4E5BDF9}"/>
                </a:ext>
              </a:extLst>
            </p:cNvPr>
            <p:cNvSpPr txBox="1"/>
            <p:nvPr/>
          </p:nvSpPr>
          <p:spPr>
            <a:xfrm>
              <a:off x="6141714" y="5442618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9" descr="Azure Virtual Network">
              <a:extLst>
                <a:ext uri="{FF2B5EF4-FFF2-40B4-BE49-F238E27FC236}">
                  <a16:creationId xmlns:a16="http://schemas.microsoft.com/office/drawing/2014/main" id="{A0A9107B-C30F-B92A-786E-A4258E50F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534" y="3841925"/>
              <a:ext cx="411950" cy="41195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3989D0-FF12-2942-F267-3BBDC32BD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29668" y="3774260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F5363E-DF0A-415B-5352-030D2F70E8AE}"/>
                </a:ext>
              </a:extLst>
            </p:cNvPr>
            <p:cNvSpPr txBox="1"/>
            <p:nvPr/>
          </p:nvSpPr>
          <p:spPr>
            <a:xfrm>
              <a:off x="8093543" y="3964518"/>
              <a:ext cx="7566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2</a:t>
              </a: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7BE09A7F-DD22-1D55-9D6D-FAAAF31CE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4957" y="5013792"/>
              <a:ext cx="411950" cy="41195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98E6B8E-4A4C-76BB-FC30-E19452780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4329070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187587D-7AAC-1093-1B5C-F117908FE560}"/>
                </a:ext>
              </a:extLst>
            </p:cNvPr>
            <p:cNvSpPr txBox="1"/>
            <p:nvPr/>
          </p:nvSpPr>
          <p:spPr>
            <a:xfrm>
              <a:off x="8150039" y="4452883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0676D20-1152-F40F-15C6-3C0D835C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124" y="4405712"/>
              <a:ext cx="363824" cy="25710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6C421D-3A4E-7C4B-2669-3DFB7D672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4854420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5A71468-4B66-1126-D41C-15729C597679}"/>
                </a:ext>
              </a:extLst>
            </p:cNvPr>
            <p:cNvSpPr txBox="1"/>
            <p:nvPr/>
          </p:nvSpPr>
          <p:spPr>
            <a:xfrm>
              <a:off x="8150857" y="4984530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ABAE05F-8541-1A9B-9F59-57188543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533" y="4935919"/>
              <a:ext cx="363824" cy="257102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E6B1D34-E6BC-8F53-7273-15C01C953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2352" y="4369364"/>
              <a:ext cx="326099" cy="33528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8352538-B12F-53C0-E212-CD528B2AA7F6}"/>
                </a:ext>
              </a:extLst>
            </p:cNvPr>
            <p:cNvSpPr txBox="1"/>
            <p:nvPr/>
          </p:nvSpPr>
          <p:spPr>
            <a:xfrm>
              <a:off x="9520864" y="4383117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6F3CA3B-EC61-9C6E-5BC4-18B09EC1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74527" y="5278177"/>
              <a:ext cx="326853" cy="31950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AB7BA0-55ED-B59B-3B00-9C61B00D75DE}"/>
                </a:ext>
              </a:extLst>
            </p:cNvPr>
            <p:cNvSpPr txBox="1"/>
            <p:nvPr/>
          </p:nvSpPr>
          <p:spPr>
            <a:xfrm>
              <a:off x="8150039" y="5273972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A2F5FE4-CD3D-656B-3806-ADFDE349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0342" y="5676556"/>
              <a:ext cx="321038" cy="31734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13613E6-CEAF-D5EB-858B-7504BE057867}"/>
                </a:ext>
              </a:extLst>
            </p:cNvPr>
            <p:cNvSpPr txBox="1"/>
            <p:nvPr/>
          </p:nvSpPr>
          <p:spPr>
            <a:xfrm>
              <a:off x="8150039" y="5681721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pic>
          <p:nvPicPr>
            <p:cNvPr id="68" name="SQL Data Warehouse" descr="SQL Data Warehouse">
              <a:extLst>
                <a:ext uri="{FF2B5EF4-FFF2-40B4-BE49-F238E27FC236}">
                  <a16:creationId xmlns:a16="http://schemas.microsoft.com/office/drawing/2014/main" id="{668B8BFE-A8D3-EBBA-627A-6EF0F30C3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4469" y="5664683"/>
              <a:ext cx="317348" cy="317348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4E4248-4FA9-C8D6-DC0E-ADBC755266F7}"/>
                </a:ext>
              </a:extLst>
            </p:cNvPr>
            <p:cNvSpPr txBox="1"/>
            <p:nvPr/>
          </p:nvSpPr>
          <p:spPr>
            <a:xfrm>
              <a:off x="9890476" y="5664683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8C5B99-06B5-3A5D-DE8C-EB9E078E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99692" y="6060975"/>
              <a:ext cx="329916" cy="297117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C6F186-FBC8-B4E0-1C09-C6B4CEB7FA2B}"/>
                </a:ext>
              </a:extLst>
            </p:cNvPr>
            <p:cNvSpPr txBox="1"/>
            <p:nvPr/>
          </p:nvSpPr>
          <p:spPr>
            <a:xfrm>
              <a:off x="8165699" y="6048436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97E562-1D7B-DB70-8F4D-CE1DE935CD29}"/>
                </a:ext>
              </a:extLst>
            </p:cNvPr>
            <p:cNvSpPr txBox="1"/>
            <p:nvPr/>
          </p:nvSpPr>
          <p:spPr>
            <a:xfrm>
              <a:off x="9893971" y="6058509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61173F4-4397-5836-0673-D289DD5ED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20602" y="6058509"/>
              <a:ext cx="337278" cy="313186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7918034-8A1A-F15F-7E4D-ECF09507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24300" y="5275654"/>
              <a:ext cx="326854" cy="32131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36F22AE-26F1-0F9A-F975-F8948D2E82D3}"/>
                </a:ext>
              </a:extLst>
            </p:cNvPr>
            <p:cNvSpPr txBox="1"/>
            <p:nvPr/>
          </p:nvSpPr>
          <p:spPr>
            <a:xfrm>
              <a:off x="9899173" y="5277132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5BC2EF5-408B-7F4D-3926-764EFC83673E}"/>
                </a:ext>
              </a:extLst>
            </p:cNvPr>
            <p:cNvSpPr txBox="1"/>
            <p:nvPr/>
          </p:nvSpPr>
          <p:spPr>
            <a:xfrm>
              <a:off x="825122" y="222811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7BF08DE-0301-9B7D-26BE-0A4097543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649" y="2113872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Graphic 86" descr="Azure VMware Solution Private Cloud">
              <a:extLst>
                <a:ext uri="{FF2B5EF4-FFF2-40B4-BE49-F238E27FC236}">
                  <a16:creationId xmlns:a16="http://schemas.microsoft.com/office/drawing/2014/main" id="{B32B4A6F-14E1-9A5E-5DA2-8AA2DF707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52" y="2185463"/>
              <a:ext cx="412833" cy="412833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6E1FA17-F7F6-10D5-D9D6-9FF507015F5B}"/>
                </a:ext>
              </a:extLst>
            </p:cNvPr>
            <p:cNvSpPr txBox="1"/>
            <p:nvPr/>
          </p:nvSpPr>
          <p:spPr>
            <a:xfrm>
              <a:off x="847944" y="2712543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9240339-4A48-069A-4A34-374614035006}"/>
                </a:ext>
              </a:extLst>
            </p:cNvPr>
            <p:cNvGrpSpPr/>
            <p:nvPr/>
          </p:nvGrpSpPr>
          <p:grpSpPr>
            <a:xfrm>
              <a:off x="371298" y="2699803"/>
              <a:ext cx="412833" cy="412833"/>
              <a:chOff x="2477443" y="2376485"/>
              <a:chExt cx="412833" cy="412833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F6EA920-1828-81AF-3CCC-92FFE8171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4862162D-B66C-0334-4CAA-DBED4CB0C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3433038-7383-E283-58B6-E15B55FA7854}"/>
                </a:ext>
              </a:extLst>
            </p:cNvPr>
            <p:cNvSpPr txBox="1"/>
            <p:nvPr/>
          </p:nvSpPr>
          <p:spPr>
            <a:xfrm>
              <a:off x="825122" y="405087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B80D86-CCA7-1D9C-C641-ECC05C47F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649" y="3936632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1" descr="Azure VMware Solution Private Cloud">
              <a:extLst>
                <a:ext uri="{FF2B5EF4-FFF2-40B4-BE49-F238E27FC236}">
                  <a16:creationId xmlns:a16="http://schemas.microsoft.com/office/drawing/2014/main" id="{EDA239F8-9611-9954-0D4F-77D0374D9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52" y="4008223"/>
              <a:ext cx="412833" cy="412833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58997E5-8D99-4C22-A10E-6CD5059BB3ED}"/>
                </a:ext>
              </a:extLst>
            </p:cNvPr>
            <p:cNvSpPr txBox="1"/>
            <p:nvPr/>
          </p:nvSpPr>
          <p:spPr>
            <a:xfrm>
              <a:off x="847944" y="4535303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F15AB75-28CA-B463-106D-1E94A81BBA29}"/>
                </a:ext>
              </a:extLst>
            </p:cNvPr>
            <p:cNvGrpSpPr/>
            <p:nvPr/>
          </p:nvGrpSpPr>
          <p:grpSpPr>
            <a:xfrm>
              <a:off x="371298" y="4522563"/>
              <a:ext cx="412833" cy="412833"/>
              <a:chOff x="2477443" y="2376485"/>
              <a:chExt cx="412833" cy="412833"/>
            </a:xfrm>
          </p:grpSpPr>
          <p:pic>
            <p:nvPicPr>
              <p:cNvPr id="10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EA9F01D-DBD8-5B60-93DA-87484DDDE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3ED152F3-0BDB-010B-F0C7-270D01B5B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16C6B62-8BE8-5E35-26F5-C1EBB7D72E83}"/>
                </a:ext>
              </a:extLst>
            </p:cNvPr>
            <p:cNvSpPr txBox="1"/>
            <p:nvPr/>
          </p:nvSpPr>
          <p:spPr>
            <a:xfrm>
              <a:off x="822205" y="53037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4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04BBFB4-52DB-4FEB-E594-9C2244BB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0732" y="5189487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1" name="Graphic 110" descr="Azure VMware Solution Private Cloud">
              <a:extLst>
                <a:ext uri="{FF2B5EF4-FFF2-40B4-BE49-F238E27FC236}">
                  <a16:creationId xmlns:a16="http://schemas.microsoft.com/office/drawing/2014/main" id="{BEAAD6F6-C8F0-BBDE-E76F-11EB3D427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035" y="5261078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3C0DD23-3CC2-DA8F-8B01-B90A4968C083}"/>
                </a:ext>
              </a:extLst>
            </p:cNvPr>
            <p:cNvSpPr txBox="1"/>
            <p:nvPr/>
          </p:nvSpPr>
          <p:spPr>
            <a:xfrm>
              <a:off x="845027" y="5788158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88537FB-BD56-0A7F-85F5-5EC905134A0A}"/>
                </a:ext>
              </a:extLst>
            </p:cNvPr>
            <p:cNvGrpSpPr/>
            <p:nvPr/>
          </p:nvGrpSpPr>
          <p:grpSpPr>
            <a:xfrm>
              <a:off x="368381" y="5775418"/>
              <a:ext cx="412833" cy="412833"/>
              <a:chOff x="2477443" y="2376485"/>
              <a:chExt cx="412833" cy="412833"/>
            </a:xfrm>
          </p:grpSpPr>
          <p:pic>
            <p:nvPicPr>
              <p:cNvPr id="1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988DBE2-124F-83F8-C861-59865D8A7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9949792-DF7C-B55A-600F-67A0C8030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BC5FCFB-75FB-4BFB-6C59-F899930CCCB8}"/>
                </a:ext>
              </a:extLst>
            </p:cNvPr>
            <p:cNvSpPr txBox="1"/>
            <p:nvPr/>
          </p:nvSpPr>
          <p:spPr>
            <a:xfrm>
              <a:off x="5862940" y="132284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2E4B69C-18E9-7E4C-7D60-D06C4716C700}"/>
                </a:ext>
              </a:extLst>
            </p:cNvPr>
            <p:cNvSpPr txBox="1"/>
            <p:nvPr/>
          </p:nvSpPr>
          <p:spPr>
            <a:xfrm>
              <a:off x="5862940" y="3455226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2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F97DEC9-E84D-3B0E-95F8-84CD284DE891}"/>
                </a:ext>
              </a:extLst>
            </p:cNvPr>
            <p:cNvSpPr txBox="1"/>
            <p:nvPr/>
          </p:nvSpPr>
          <p:spPr>
            <a:xfrm>
              <a:off x="4948577" y="1131990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Connections</a:t>
              </a:r>
            </a:p>
          </p:txBody>
        </p:sp>
        <p:cxnSp>
          <p:nvCxnSpPr>
            <p:cNvPr id="156" name="Connector: Elbow 61">
              <a:extLst>
                <a:ext uri="{FF2B5EF4-FFF2-40B4-BE49-F238E27FC236}">
                  <a16:creationId xmlns:a16="http://schemas.microsoft.com/office/drawing/2014/main" id="{3F9B5742-68E5-BB7F-2AE0-3D32A258C7CB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V="1">
              <a:off x="2633148" y="1892344"/>
              <a:ext cx="4611809" cy="7936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or: Elbow 61">
              <a:extLst>
                <a:ext uri="{FF2B5EF4-FFF2-40B4-BE49-F238E27FC236}">
                  <a16:creationId xmlns:a16="http://schemas.microsoft.com/office/drawing/2014/main" id="{7C190EE5-1F53-3C10-950B-385FDD2802EE}"/>
                </a:ext>
              </a:extLst>
            </p:cNvPr>
            <p:cNvCxnSpPr>
              <a:cxnSpLocks/>
              <a:stCxn id="98" idx="3"/>
              <a:endCxn id="106" idx="1"/>
            </p:cNvCxnSpPr>
            <p:nvPr/>
          </p:nvCxnSpPr>
          <p:spPr>
            <a:xfrm flipV="1">
              <a:off x="2633148" y="1892344"/>
              <a:ext cx="4611809" cy="261643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or: Elbow 61">
              <a:extLst>
                <a:ext uri="{FF2B5EF4-FFF2-40B4-BE49-F238E27FC236}">
                  <a16:creationId xmlns:a16="http://schemas.microsoft.com/office/drawing/2014/main" id="{7B204462-2224-0DDD-EFE2-C4E70529F1B4}"/>
                </a:ext>
              </a:extLst>
            </p:cNvPr>
            <p:cNvCxnSpPr>
              <a:cxnSpLocks/>
              <a:stCxn id="110" idx="3"/>
              <a:endCxn id="106" idx="1"/>
            </p:cNvCxnSpPr>
            <p:nvPr/>
          </p:nvCxnSpPr>
          <p:spPr>
            <a:xfrm flipV="1">
              <a:off x="2630231" y="1892344"/>
              <a:ext cx="4614726" cy="386928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or: Elbow 61">
              <a:extLst>
                <a:ext uri="{FF2B5EF4-FFF2-40B4-BE49-F238E27FC236}">
                  <a16:creationId xmlns:a16="http://schemas.microsoft.com/office/drawing/2014/main" id="{9403C415-291B-EE03-B1DC-F119543677CD}"/>
                </a:ext>
              </a:extLst>
            </p:cNvPr>
            <p:cNvCxnSpPr>
              <a:cxnSpLocks/>
              <a:stCxn id="38" idx="3"/>
              <a:endCxn id="15" idx="1"/>
            </p:cNvCxnSpPr>
            <p:nvPr/>
          </p:nvCxnSpPr>
          <p:spPr>
            <a:xfrm>
              <a:off x="2636065" y="1433161"/>
              <a:ext cx="4608892" cy="37866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or: Elbow 61">
              <a:extLst>
                <a:ext uri="{FF2B5EF4-FFF2-40B4-BE49-F238E27FC236}">
                  <a16:creationId xmlns:a16="http://schemas.microsoft.com/office/drawing/2014/main" id="{C3B91874-6AD0-7D6D-085B-C0397C8F27B9}"/>
                </a:ext>
              </a:extLst>
            </p:cNvPr>
            <p:cNvCxnSpPr>
              <a:cxnSpLocks/>
              <a:stCxn id="86" idx="3"/>
              <a:endCxn id="15" idx="1"/>
            </p:cNvCxnSpPr>
            <p:nvPr/>
          </p:nvCxnSpPr>
          <p:spPr>
            <a:xfrm>
              <a:off x="2633148" y="2686016"/>
              <a:ext cx="4611809" cy="253375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ctor: Elbow 61">
              <a:extLst>
                <a:ext uri="{FF2B5EF4-FFF2-40B4-BE49-F238E27FC236}">
                  <a16:creationId xmlns:a16="http://schemas.microsoft.com/office/drawing/2014/main" id="{6CD135C4-F853-DF2C-A716-1A61D5CDCAAA}"/>
                </a:ext>
              </a:extLst>
            </p:cNvPr>
            <p:cNvCxnSpPr>
              <a:cxnSpLocks/>
              <a:stCxn id="98" idx="3"/>
              <a:endCxn id="15" idx="1"/>
            </p:cNvCxnSpPr>
            <p:nvPr/>
          </p:nvCxnSpPr>
          <p:spPr>
            <a:xfrm>
              <a:off x="2633148" y="4508776"/>
              <a:ext cx="4611809" cy="71099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or: Elbow 61">
              <a:extLst>
                <a:ext uri="{FF2B5EF4-FFF2-40B4-BE49-F238E27FC236}">
                  <a16:creationId xmlns:a16="http://schemas.microsoft.com/office/drawing/2014/main" id="{DE6997F8-9663-6558-D824-FEF9C8A1CBC5}"/>
                </a:ext>
              </a:extLst>
            </p:cNvPr>
            <p:cNvCxnSpPr>
              <a:cxnSpLocks/>
              <a:stCxn id="110" idx="3"/>
              <a:endCxn id="15" idx="1"/>
            </p:cNvCxnSpPr>
            <p:nvPr/>
          </p:nvCxnSpPr>
          <p:spPr>
            <a:xfrm flipV="1">
              <a:off x="2630231" y="5219767"/>
              <a:ext cx="4614726" cy="54186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Graphic 177" descr="Azure ExpressRoute Connection">
              <a:extLst>
                <a:ext uri="{FF2B5EF4-FFF2-40B4-BE49-F238E27FC236}">
                  <a16:creationId xmlns:a16="http://schemas.microsoft.com/office/drawing/2014/main" id="{78D5FB59-49E2-DAEC-C5E3-5D0DC40DF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335" y="2072447"/>
              <a:ext cx="275315" cy="275315"/>
            </a:xfrm>
            <a:prstGeom prst="rect">
              <a:avLst/>
            </a:prstGeom>
          </p:spPr>
        </p:pic>
        <p:pic>
          <p:nvPicPr>
            <p:cNvPr id="179" name="Graphic 178" descr="Azure ExpressRoute Connection">
              <a:extLst>
                <a:ext uri="{FF2B5EF4-FFF2-40B4-BE49-F238E27FC236}">
                  <a16:creationId xmlns:a16="http://schemas.microsoft.com/office/drawing/2014/main" id="{2443171A-ABD9-6F83-2430-9A2CEED43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9" y="2718111"/>
              <a:ext cx="275315" cy="275315"/>
            </a:xfrm>
            <a:prstGeom prst="rect">
              <a:avLst/>
            </a:prstGeom>
          </p:spPr>
        </p:pic>
        <p:pic>
          <p:nvPicPr>
            <p:cNvPr id="180" name="Graphic 179" descr="Azure ExpressRoute Connection">
              <a:extLst>
                <a:ext uri="{FF2B5EF4-FFF2-40B4-BE49-F238E27FC236}">
                  <a16:creationId xmlns:a16="http://schemas.microsoft.com/office/drawing/2014/main" id="{BE9E544F-B4B1-8F48-AFCE-065F86D46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9" y="3217177"/>
              <a:ext cx="275315" cy="275315"/>
            </a:xfrm>
            <a:prstGeom prst="rect">
              <a:avLst/>
            </a:prstGeom>
          </p:spPr>
        </p:pic>
        <p:pic>
          <p:nvPicPr>
            <p:cNvPr id="181" name="Graphic 180" descr="Azure ExpressRoute Connection">
              <a:extLst>
                <a:ext uri="{FF2B5EF4-FFF2-40B4-BE49-F238E27FC236}">
                  <a16:creationId xmlns:a16="http://schemas.microsoft.com/office/drawing/2014/main" id="{CC78A907-6242-0050-5C65-C0493F7D0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3608152"/>
              <a:ext cx="275315" cy="275315"/>
            </a:xfrm>
            <a:prstGeom prst="rect">
              <a:avLst/>
            </a:prstGeom>
          </p:spPr>
        </p:pic>
        <p:pic>
          <p:nvPicPr>
            <p:cNvPr id="182" name="Graphic 181" descr="Azure ExpressRoute Connection">
              <a:extLst>
                <a:ext uri="{FF2B5EF4-FFF2-40B4-BE49-F238E27FC236}">
                  <a16:creationId xmlns:a16="http://schemas.microsoft.com/office/drawing/2014/main" id="{4825B59A-000C-79A9-D01A-DF154EC10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4106464"/>
              <a:ext cx="275315" cy="275315"/>
            </a:xfrm>
            <a:prstGeom prst="rect">
              <a:avLst/>
            </a:prstGeom>
          </p:spPr>
        </p:pic>
        <p:pic>
          <p:nvPicPr>
            <p:cNvPr id="183" name="Graphic 182" descr="Azure ExpressRoute Connection">
              <a:extLst>
                <a:ext uri="{FF2B5EF4-FFF2-40B4-BE49-F238E27FC236}">
                  <a16:creationId xmlns:a16="http://schemas.microsoft.com/office/drawing/2014/main" id="{A50A391C-E602-FE2C-74D2-E087973C6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4797738"/>
              <a:ext cx="275315" cy="275315"/>
            </a:xfrm>
            <a:prstGeom prst="rect">
              <a:avLst/>
            </a:prstGeom>
          </p:spPr>
        </p:pic>
        <p:pic>
          <p:nvPicPr>
            <p:cNvPr id="184" name="Graphic 183" descr="Azure ExpressRoute Connection">
              <a:extLst>
                <a:ext uri="{FF2B5EF4-FFF2-40B4-BE49-F238E27FC236}">
                  <a16:creationId xmlns:a16="http://schemas.microsoft.com/office/drawing/2014/main" id="{5A44EE56-254D-0685-47E1-C794DCCDB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9110" y="5299947"/>
              <a:ext cx="275315" cy="275315"/>
            </a:xfrm>
            <a:prstGeom prst="rect">
              <a:avLst/>
            </a:prstGeom>
          </p:spPr>
        </p:pic>
        <p:cxnSp>
          <p:nvCxnSpPr>
            <p:cNvPr id="185" name="Connector: Elbow 61">
              <a:extLst>
                <a:ext uri="{FF2B5EF4-FFF2-40B4-BE49-F238E27FC236}">
                  <a16:creationId xmlns:a16="http://schemas.microsoft.com/office/drawing/2014/main" id="{3EAEFAA0-9BC1-946D-8698-B4BA9FF607AD}"/>
                </a:ext>
              </a:extLst>
            </p:cNvPr>
            <p:cNvCxnSpPr>
              <a:cxnSpLocks/>
              <a:stCxn id="13" idx="0"/>
              <a:endCxn id="140" idx="2"/>
            </p:cNvCxnSpPr>
            <p:nvPr/>
          </p:nvCxnSpPr>
          <p:spPr>
            <a:xfrm flipV="1">
              <a:off x="9438763" y="3323995"/>
              <a:ext cx="0" cy="450265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BCF5DCE-935C-A77C-CBD1-5681F2365530}"/>
                </a:ext>
              </a:extLst>
            </p:cNvPr>
            <p:cNvSpPr txBox="1"/>
            <p:nvPr/>
          </p:nvSpPr>
          <p:spPr>
            <a:xfrm>
              <a:off x="8538325" y="345661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BF4530D-7C6F-87FE-B727-760751034104}"/>
                </a:ext>
              </a:extLst>
            </p:cNvPr>
            <p:cNvSpPr txBox="1"/>
            <p:nvPr/>
          </p:nvSpPr>
          <p:spPr>
            <a:xfrm>
              <a:off x="242482" y="3341082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90" name="Connector: Elbow 61">
              <a:extLst>
                <a:ext uri="{FF2B5EF4-FFF2-40B4-BE49-F238E27FC236}">
                  <a16:creationId xmlns:a16="http://schemas.microsoft.com/office/drawing/2014/main" id="{DDA60BF7-CD3C-6228-2CA6-C5141A9C6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0009" y="2905210"/>
              <a:ext cx="0" cy="1228585"/>
            </a:xfrm>
            <a:prstGeom prst="straightConnector1">
              <a:avLst/>
            </a:prstGeom>
            <a:ln w="31750">
              <a:solidFill>
                <a:schemeClr val="accent6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B54D5D6-B894-4264-0247-671E2F00C6B5}"/>
                </a:ext>
              </a:extLst>
            </p:cNvPr>
            <p:cNvSpPr txBox="1"/>
            <p:nvPr/>
          </p:nvSpPr>
          <p:spPr>
            <a:xfrm>
              <a:off x="9742354" y="3371347"/>
              <a:ext cx="135614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Horizon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Cloud Pod Federation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C6D0D2-AA0E-5450-12FF-5A578C7259B8}"/>
              </a:ext>
            </a:extLst>
          </p:cNvPr>
          <p:cNvSpPr txBox="1"/>
          <p:nvPr/>
        </p:nvSpPr>
        <p:spPr>
          <a:xfrm>
            <a:off x="0" y="6858641"/>
            <a:ext cx="98001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https://learn.microsoft.com/en-us/azure/azure-vmware/media/vmware-horizon/multiple-horizon-pod-azure-vmware-solution.png</a:t>
            </a:r>
          </a:p>
        </p:txBody>
      </p:sp>
    </p:spTree>
    <p:extLst>
      <p:ext uri="{BB962C8B-B14F-4D97-AF65-F5344CB8AC3E}">
        <p14:creationId xmlns:p14="http://schemas.microsoft.com/office/powerpoint/2010/main" val="325157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9689DFF-31B4-ED9A-0A79-786310C93E6B}"/>
              </a:ext>
            </a:extLst>
          </p:cNvPr>
          <p:cNvSpPr txBox="1">
            <a:spLocks/>
          </p:cNvSpPr>
          <p:nvPr/>
        </p:nvSpPr>
        <p:spPr>
          <a:xfrm>
            <a:off x="430190" y="178572"/>
            <a:ext cx="11018520" cy="55399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Azure VMware Solution Shared Responsibility Matrix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4C50D-3315-3B23-9A89-5F311B8FC9A4}"/>
              </a:ext>
            </a:extLst>
          </p:cNvPr>
          <p:cNvSpPr txBox="1"/>
          <p:nvPr/>
        </p:nvSpPr>
        <p:spPr>
          <a:xfrm>
            <a:off x="430190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Microsoft Responsibility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10DE1-27FE-4CFF-06D3-EB1F152292E4}"/>
              </a:ext>
            </a:extLst>
          </p:cNvPr>
          <p:cNvSpPr/>
          <p:nvPr/>
        </p:nvSpPr>
        <p:spPr bwMode="auto">
          <a:xfrm>
            <a:off x="271863" y="6029703"/>
            <a:ext cx="167427" cy="167427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2D5FC-AF04-30ED-B092-054342A12D5A}"/>
              </a:ext>
            </a:extLst>
          </p:cNvPr>
          <p:cNvSpPr/>
          <p:nvPr/>
        </p:nvSpPr>
        <p:spPr bwMode="auto">
          <a:xfrm>
            <a:off x="2274912" y="6018688"/>
            <a:ext cx="167427" cy="167427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6BCA83FD-292C-DE90-A2B1-6FED26CE6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74862"/>
              </p:ext>
            </p:extLst>
          </p:nvPr>
        </p:nvGraphicFramePr>
        <p:xfrm>
          <a:off x="2121221" y="2972124"/>
          <a:ext cx="9505724" cy="2924836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33715">
                  <a:extLst>
                    <a:ext uri="{9D8B030D-6E8A-4147-A177-3AD203B41FA5}">
                      <a16:colId xmlns:a16="http://schemas.microsoft.com/office/drawing/2014/main" val="210750939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93889827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428421942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8423435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52179110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8998560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684423642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66349268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87131698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624861015"/>
                    </a:ext>
                  </a:extLst>
                </a:gridCol>
                <a:gridCol w="616526">
                  <a:extLst>
                    <a:ext uri="{9D8B030D-6E8A-4147-A177-3AD203B41FA5}">
                      <a16:colId xmlns:a16="http://schemas.microsoft.com/office/drawing/2014/main" val="221537415"/>
                    </a:ext>
                  </a:extLst>
                </a:gridCol>
                <a:gridCol w="650903">
                  <a:extLst>
                    <a:ext uri="{9D8B030D-6E8A-4147-A177-3AD203B41FA5}">
                      <a16:colId xmlns:a16="http://schemas.microsoft.com/office/drawing/2014/main" val="335751706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86247217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019254659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716344374"/>
                    </a:ext>
                  </a:extLst>
                </a:gridCol>
              </a:tblGrid>
              <a:tr h="731209"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52290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281387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223548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7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844816"/>
                  </a:ext>
                </a:extLst>
              </a:tr>
            </a:tbl>
          </a:graphicData>
        </a:graphic>
      </p:graphicFrame>
      <p:graphicFrame>
        <p:nvGraphicFramePr>
          <p:cNvPr id="15" name="Table 8">
            <a:extLst>
              <a:ext uri="{FF2B5EF4-FFF2-40B4-BE49-F238E27FC236}">
                <a16:creationId xmlns:a16="http://schemas.microsoft.com/office/drawing/2014/main" id="{E4B1CDA9-8049-585B-001F-F11A526AD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187563"/>
              </p:ext>
            </p:extLst>
          </p:nvPr>
        </p:nvGraphicFramePr>
        <p:xfrm>
          <a:off x="430190" y="2972124"/>
          <a:ext cx="1686711" cy="2924836"/>
        </p:xfrm>
        <a:graphic>
          <a:graphicData uri="http://schemas.openxmlformats.org/drawingml/2006/table">
            <a:tbl>
              <a:tblPr firstRow="1" bandRow="1"/>
              <a:tblGrid>
                <a:gridCol w="1686711">
                  <a:extLst>
                    <a:ext uri="{9D8B030D-6E8A-4147-A177-3AD203B41FA5}">
                      <a16:colId xmlns:a16="http://schemas.microsoft.com/office/drawing/2014/main" val="1120319314"/>
                    </a:ext>
                  </a:extLst>
                </a:gridCol>
              </a:tblGrid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Deployment/</a:t>
                      </a:r>
                    </a:p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Lifecycle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726913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Provider Configuration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543779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Tenant Configuration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329015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519945"/>
                  </a:ext>
                </a:extLst>
              </a:tr>
            </a:tbl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D1B6F98C-4E18-13AD-146D-2F4D8F78B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453278"/>
              </p:ext>
            </p:extLst>
          </p:nvPr>
        </p:nvGraphicFramePr>
        <p:xfrm>
          <a:off x="2121220" y="912916"/>
          <a:ext cx="9505725" cy="2056525"/>
        </p:xfrm>
        <a:graphic>
          <a:graphicData uri="http://schemas.openxmlformats.org/drawingml/2006/table">
            <a:tbl>
              <a:tblPr firstRow="1" bandRow="1"/>
              <a:tblGrid>
                <a:gridCol w="633715">
                  <a:extLst>
                    <a:ext uri="{9D8B030D-6E8A-4147-A177-3AD203B41FA5}">
                      <a16:colId xmlns:a16="http://schemas.microsoft.com/office/drawing/2014/main" val="781727441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48649128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3559757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57381254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12368985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228317698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527274487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0848099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14098303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22187779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79311389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2527791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77695957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96229297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485984920"/>
                    </a:ext>
                  </a:extLst>
                </a:gridCol>
              </a:tblGrid>
              <a:tr h="205652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Physical </a:t>
                      </a:r>
                    </a:p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Infrastructure</a:t>
                      </a:r>
                    </a:p>
                  </a:txBody>
                  <a:tcPr marL="137101" marR="137101" marT="137101" marB="137101" vert="vert270" anchor="ctr">
                    <a:lnL>
                      <a:noFill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Physical Security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Azure Portal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Hardware Failures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ESXi Host/Patching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NSX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VMware vSAN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vCenter Server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HCX/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SRM</a:t>
                      </a:r>
                    </a:p>
                    <a:p>
                      <a:pPr marL="0" algn="l" defTabSz="914400" rtl="0" eaLnBrk="1" latinLnBrk="0" hangingPunct="1"/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Identity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Management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Connecting to VNet/Internet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Virtual Machines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Guest OS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Applications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300" b="1" kern="1200" baseline="30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rd</a:t>
                      </a: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Party Solutions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2358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C9FEAB9-68B7-5319-3C83-E20F945D8C3A}"/>
              </a:ext>
            </a:extLst>
          </p:cNvPr>
          <p:cNvSpPr txBox="1"/>
          <p:nvPr/>
        </p:nvSpPr>
        <p:spPr>
          <a:xfrm>
            <a:off x="2433334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Customer/</a:t>
            </a:r>
            <a:r>
              <a:rPr lang="en-US" sz="1333" kern="0" dirty="0"/>
              <a:t>Tenant</a:t>
            </a: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Responsibility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800542-5A27-E4C2-E6BD-51E52B6A3675}"/>
              </a:ext>
            </a:extLst>
          </p:cNvPr>
          <p:cNvSpPr/>
          <p:nvPr/>
        </p:nvSpPr>
        <p:spPr bwMode="auto">
          <a:xfrm>
            <a:off x="5084655" y="6018688"/>
            <a:ext cx="167427" cy="16742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51968-B8D9-BC55-E1CA-A51F3E5324E9}"/>
              </a:ext>
            </a:extLst>
          </p:cNvPr>
          <p:cNvSpPr txBox="1"/>
          <p:nvPr/>
        </p:nvSpPr>
        <p:spPr>
          <a:xfrm>
            <a:off x="5243077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3</a:t>
            </a:r>
            <a:r>
              <a:rPr kumimoji="0" lang="en-US" sz="1333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</a:rPr>
              <a:t>rd</a:t>
            </a: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Party Responsibility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096A55-AA1A-9D53-BE46-6CB8A713ED92}"/>
              </a:ext>
            </a:extLst>
          </p:cNvPr>
          <p:cNvSpPr/>
          <p:nvPr/>
        </p:nvSpPr>
        <p:spPr bwMode="auto">
          <a:xfrm>
            <a:off x="7269828" y="6020191"/>
            <a:ext cx="167427" cy="16742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7E4F2-0D93-C0B4-ADF4-8E64C4404CEF}"/>
              </a:ext>
            </a:extLst>
          </p:cNvPr>
          <p:cNvSpPr txBox="1"/>
          <p:nvPr/>
        </p:nvSpPr>
        <p:spPr>
          <a:xfrm>
            <a:off x="7428250" y="5902325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Not Applicable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21346-9CBD-83E4-8CFB-794CC20C6F0B}"/>
              </a:ext>
            </a:extLst>
          </p:cNvPr>
          <p:cNvSpPr txBox="1"/>
          <p:nvPr/>
        </p:nvSpPr>
        <p:spPr>
          <a:xfrm>
            <a:off x="0" y="6581001"/>
            <a:ext cx="1096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https://learn.microsoft.com/en-us/azure/azure-vmware/media/introduction/azure-introduction-shared-responsibility-matrix.png</a:t>
            </a:r>
          </a:p>
        </p:txBody>
      </p:sp>
    </p:spTree>
    <p:extLst>
      <p:ext uri="{BB962C8B-B14F-4D97-AF65-F5344CB8AC3E}">
        <p14:creationId xmlns:p14="http://schemas.microsoft.com/office/powerpoint/2010/main" val="25803257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Storage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5028811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Manage and protect VMs on Azure NetApp Files</a:t>
            </a:r>
          </a:p>
        </p:txBody>
      </p:sp>
    </p:spTree>
    <p:extLst>
      <p:ext uri="{BB962C8B-B14F-4D97-AF65-F5344CB8AC3E}">
        <p14:creationId xmlns:p14="http://schemas.microsoft.com/office/powerpoint/2010/main" val="1600409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4510E85-17B4-5F88-07E7-390AEACA7259}"/>
              </a:ext>
            </a:extLst>
          </p:cNvPr>
          <p:cNvGrpSpPr/>
          <p:nvPr/>
        </p:nvGrpSpPr>
        <p:grpSpPr>
          <a:xfrm>
            <a:off x="96467" y="80697"/>
            <a:ext cx="11578081" cy="4293985"/>
            <a:chOff x="309118" y="371321"/>
            <a:chExt cx="11578081" cy="4293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9B65E3-340D-F16D-8333-E1F9978C4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8" y="371321"/>
              <a:ext cx="11578081" cy="42939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 descr="Microsoft Azure - Wikipedia">
              <a:extLst>
                <a:ext uri="{FF2B5EF4-FFF2-40B4-BE49-F238E27FC236}">
                  <a16:creationId xmlns:a16="http://schemas.microsoft.com/office/drawing/2014/main" id="{B9A5EAFA-A266-2DA6-90C9-70EF9AFED1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8D885C-0F98-890F-26A3-7FA0EFDFBAC9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748A165B-EC0A-6C2E-0160-D13ABE42A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44271" y="1315189"/>
              <a:ext cx="411950" cy="34493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E245F0-E986-21CE-13B4-5F27F1601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80405" y="1247525"/>
              <a:ext cx="3751285" cy="145477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261C36-42BB-BD40-E8AC-4A4F8E042B87}"/>
                </a:ext>
              </a:extLst>
            </p:cNvPr>
            <p:cNvSpPr txBox="1"/>
            <p:nvPr/>
          </p:nvSpPr>
          <p:spPr>
            <a:xfrm>
              <a:off x="8644280" y="143778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B23319-8767-3C89-CFC0-D12F1B7E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821584" y="1850261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96EBF7-64EE-FB40-B7ED-F58222FD8343}"/>
                </a:ext>
              </a:extLst>
            </p:cNvPr>
            <p:cNvSpPr txBox="1"/>
            <p:nvPr/>
          </p:nvSpPr>
          <p:spPr>
            <a:xfrm>
              <a:off x="9387564" y="2008516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34" name="Picture 2" descr="Image result for azure netapp filer icon">
              <a:extLst>
                <a:ext uri="{FF2B5EF4-FFF2-40B4-BE49-F238E27FC236}">
                  <a16:creationId xmlns:a16="http://schemas.microsoft.com/office/drawing/2014/main" id="{56245942-1352-85FD-9C16-72AC32C9B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079" y="1894588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F8C08D-E971-F92F-3B32-6B0FDD5E1912}"/>
                </a:ext>
              </a:extLst>
            </p:cNvPr>
            <p:cNvSpPr txBox="1"/>
            <p:nvPr/>
          </p:nvSpPr>
          <p:spPr>
            <a:xfrm>
              <a:off x="8121769" y="2439211"/>
              <a:ext cx="355706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ANF volume mounted as Datastore in Azure VMware Solution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77C795-E4AB-CE14-BCB9-79FA4B4D196D}"/>
                </a:ext>
              </a:extLst>
            </p:cNvPr>
            <p:cNvSpPr txBox="1"/>
            <p:nvPr/>
          </p:nvSpPr>
          <p:spPr>
            <a:xfrm>
              <a:off x="4456426" y="769263"/>
              <a:ext cx="47080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Azure VNet Gateway Ultra performance SKU or higher to enable FastPath for</a:t>
              </a:r>
            </a:p>
            <a:p>
              <a:pPr algn="l"/>
              <a:r>
                <a:rPr lang="en-US" sz="1100" b="1" dirty="0"/>
                <a:t>highest throughput and lowest latency</a:t>
              </a:r>
            </a:p>
          </p:txBody>
        </p:sp>
        <p:pic>
          <p:nvPicPr>
            <p:cNvPr id="37" name="グラフィックス 77" descr="Azure Virtual Network Gateway">
              <a:extLst>
                <a:ext uri="{FF2B5EF4-FFF2-40B4-BE49-F238E27FC236}">
                  <a16:creationId xmlns:a16="http://schemas.microsoft.com/office/drawing/2014/main" id="{996F8702-D558-D14E-5648-AFA44789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84099" y="1795023"/>
              <a:ext cx="411950" cy="411950"/>
            </a:xfrm>
            <a:prstGeom prst="rect">
              <a:avLst/>
            </a:prstGeom>
          </p:spPr>
        </p:pic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803895F4-D734-8E7C-AF65-6643B479D83C}"/>
                </a:ext>
              </a:extLst>
            </p:cNvPr>
            <p:cNvCxnSpPr>
              <a:cxnSpLocks/>
              <a:stCxn id="48" idx="3"/>
              <a:endCxn id="37" idx="1"/>
            </p:cNvCxnSpPr>
            <p:nvPr/>
          </p:nvCxnSpPr>
          <p:spPr>
            <a:xfrm flipV="1">
              <a:off x="6400851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D788D83-3C08-CCC3-ED27-D397F020BA85}"/>
                </a:ext>
              </a:extLst>
            </p:cNvPr>
            <p:cNvSpPr txBox="1"/>
            <p:nvPr/>
          </p:nvSpPr>
          <p:spPr>
            <a:xfrm>
              <a:off x="6811075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0" name="グラフィックス 37" descr="Azure ExpressRoute">
              <a:extLst>
                <a:ext uri="{FF2B5EF4-FFF2-40B4-BE49-F238E27FC236}">
                  <a16:creationId xmlns:a16="http://schemas.microsoft.com/office/drawing/2014/main" id="{BA82A83F-3EFA-D66D-6689-AA28DD036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19544" y="2049102"/>
              <a:ext cx="411950" cy="41195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0FA053-4398-C3D1-8070-4574602A9F0C}"/>
                </a:ext>
              </a:extLst>
            </p:cNvPr>
            <p:cNvSpPr txBox="1"/>
            <p:nvPr/>
          </p:nvSpPr>
          <p:spPr>
            <a:xfrm>
              <a:off x="6986363" y="1062737"/>
              <a:ext cx="912109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Ultra perf. SKU</a:t>
              </a:r>
            </a:p>
          </p:txBody>
        </p:sp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8FF4FD9E-5ADC-B033-1C66-9E4FB305E35F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 flipV="1">
              <a:off x="4436125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516690-8E24-00A8-120C-2A8A87031565}"/>
                </a:ext>
              </a:extLst>
            </p:cNvPr>
            <p:cNvSpPr txBox="1"/>
            <p:nvPr/>
          </p:nvSpPr>
          <p:spPr>
            <a:xfrm>
              <a:off x="4788443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6" name="グラフィックス 37" descr="Azure ExpressRoute">
              <a:extLst>
                <a:ext uri="{FF2B5EF4-FFF2-40B4-BE49-F238E27FC236}">
                  <a16:creationId xmlns:a16="http://schemas.microsoft.com/office/drawing/2014/main" id="{9789A0E2-860C-BDEA-04B2-699FF90B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96912" y="2058946"/>
              <a:ext cx="411950" cy="4119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183739-090E-03A0-29A2-414E82AA312B}"/>
                </a:ext>
              </a:extLst>
            </p:cNvPr>
            <p:cNvSpPr txBox="1"/>
            <p:nvPr/>
          </p:nvSpPr>
          <p:spPr>
            <a:xfrm>
              <a:off x="5842107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8" name="Graphic 4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DA95F75-EDF4-9283-913E-EDA9797BF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52284" y="1781147"/>
              <a:ext cx="448567" cy="44856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4EACE87-260B-669B-4464-EFBDC8801B27}"/>
                </a:ext>
              </a:extLst>
            </p:cNvPr>
            <p:cNvSpPr txBox="1"/>
            <p:nvPr/>
          </p:nvSpPr>
          <p:spPr>
            <a:xfrm>
              <a:off x="1084639" y="13644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F87F175-6250-39B6-7F67-27E6B99B1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167" y="1250191"/>
              <a:ext cx="3923630" cy="32221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DADAE74E-0544-089E-3C9B-A83344EB7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99469" y="1321782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21FEC-720F-FDAE-08E4-26433C92CF7A}"/>
                </a:ext>
              </a:extLst>
            </p:cNvPr>
            <p:cNvSpPr txBox="1"/>
            <p:nvPr/>
          </p:nvSpPr>
          <p:spPr>
            <a:xfrm>
              <a:off x="2528786" y="226182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2E45E7-24B9-D055-3518-BFF1056F6692}"/>
                </a:ext>
              </a:extLst>
            </p:cNvPr>
            <p:cNvSpPr txBox="1"/>
            <p:nvPr/>
          </p:nvSpPr>
          <p:spPr>
            <a:xfrm>
              <a:off x="1597737" y="22656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31B538D-A159-F17F-779F-03A5FEED19A0}"/>
                </a:ext>
              </a:extLst>
            </p:cNvPr>
            <p:cNvSpPr txBox="1"/>
            <p:nvPr/>
          </p:nvSpPr>
          <p:spPr>
            <a:xfrm>
              <a:off x="559384" y="22618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0FBCB4FC-60E4-3159-9AA1-49FDFF67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29641" y="1756831"/>
              <a:ext cx="457550" cy="457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9580D50-B25A-B630-E400-BCFB37E1921E}"/>
                </a:ext>
              </a:extLst>
            </p:cNvPr>
            <p:cNvSpPr txBox="1"/>
            <p:nvPr/>
          </p:nvSpPr>
          <p:spPr>
            <a:xfrm>
              <a:off x="683314" y="316662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C1BC0E-449E-A599-FC0E-1E8BEBE95239}"/>
                </a:ext>
              </a:extLst>
            </p:cNvPr>
            <p:cNvSpPr txBox="1"/>
            <p:nvPr/>
          </p:nvSpPr>
          <p:spPr>
            <a:xfrm>
              <a:off x="1634169" y="31592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0E8BCE-7795-15CC-6554-5862FBE8B8B0}"/>
                </a:ext>
              </a:extLst>
            </p:cNvPr>
            <p:cNvSpPr txBox="1"/>
            <p:nvPr/>
          </p:nvSpPr>
          <p:spPr>
            <a:xfrm>
              <a:off x="2636396" y="316005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255788C-0614-C1B4-33DF-6D2781FCDC22}"/>
                </a:ext>
              </a:extLst>
            </p:cNvPr>
            <p:cNvSpPr txBox="1"/>
            <p:nvPr/>
          </p:nvSpPr>
          <p:spPr>
            <a:xfrm>
              <a:off x="3557728" y="226014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7D23006-CC76-D951-D703-8A8EDBADE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22630" y="1816481"/>
              <a:ext cx="412833" cy="39658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D1C3785-0B64-3D34-B01C-E19DF5BC1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73206" y="2714762"/>
              <a:ext cx="409682" cy="399985"/>
            </a:xfrm>
            <a:prstGeom prst="rect">
              <a:avLst/>
            </a:prstGeom>
          </p:spPr>
        </p:pic>
        <p:pic>
          <p:nvPicPr>
            <p:cNvPr id="66" name="Picture 4">
              <a:extLst>
                <a:ext uri="{FF2B5EF4-FFF2-40B4-BE49-F238E27FC236}">
                  <a16:creationId xmlns:a16="http://schemas.microsoft.com/office/drawing/2014/main" id="{8E658038-46E4-A23D-CDC6-C2D705349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032" y="270229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6E5F08C-7374-BD11-5D6C-369B5882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81055" y="1819753"/>
              <a:ext cx="412833" cy="39891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35AF7FF-1352-E559-417F-878F0E32B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835972" y="1774978"/>
              <a:ext cx="412833" cy="432626"/>
            </a:xfrm>
            <a:prstGeom prst="rect">
              <a:avLst/>
            </a:prstGeom>
          </p:spPr>
        </p:pic>
        <p:pic>
          <p:nvPicPr>
            <p:cNvPr id="69" name="Picture 6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652FE96-C045-02A2-7581-D4E163A9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4" y="2712706"/>
              <a:ext cx="391996" cy="404095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E4E3F04-1D20-F7F2-30C2-89BCBC0B2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225" y="3658825"/>
              <a:ext cx="2626542" cy="59495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BCEEE9D-F404-27AA-80FF-4FECB5B8A4CA}"/>
                </a:ext>
              </a:extLst>
            </p:cNvPr>
            <p:cNvSpPr txBox="1"/>
            <p:nvPr/>
          </p:nvSpPr>
          <p:spPr>
            <a:xfrm>
              <a:off x="1512720" y="3831411"/>
              <a:ext cx="187871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Volume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mounted as an ESXi Datastore</a:t>
              </a:r>
            </a:p>
          </p:txBody>
        </p:sp>
        <p:pic>
          <p:nvPicPr>
            <p:cNvPr id="85" name="Picture 2" descr="Image result for azure netapp filer icon">
              <a:extLst>
                <a:ext uri="{FF2B5EF4-FFF2-40B4-BE49-F238E27FC236}">
                  <a16:creationId xmlns:a16="http://schemas.microsoft.com/office/drawing/2014/main" id="{BC5A4649-AE4E-A0B6-D4F2-CEEB46280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302" y="3794018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CA39EAE-9592-F3E4-06D6-DE69E3C64EC9}"/>
                </a:ext>
              </a:extLst>
            </p:cNvPr>
            <p:cNvSpPr/>
            <p:nvPr/>
          </p:nvSpPr>
          <p:spPr>
            <a:xfrm>
              <a:off x="3232720" y="1660126"/>
              <a:ext cx="5588864" cy="2004279"/>
            </a:xfrm>
            <a:custGeom>
              <a:avLst/>
              <a:gdLst>
                <a:gd name="connsiteX0" fmla="*/ 5019869 w 5019869"/>
                <a:gd name="connsiteY0" fmla="*/ 323462 h 2556588"/>
                <a:gd name="connsiteX1" fmla="*/ 4229878 w 5019869"/>
                <a:gd name="connsiteY1" fmla="*/ 0 h 2556588"/>
                <a:gd name="connsiteX2" fmla="*/ 2195804 w 5019869"/>
                <a:gd name="connsiteY2" fmla="*/ 124408 h 2556588"/>
                <a:gd name="connsiteX3" fmla="*/ 491412 w 5019869"/>
                <a:gd name="connsiteY3" fmla="*/ 211494 h 2556588"/>
                <a:gd name="connsiteX4" fmla="*/ 0 w 5019869"/>
                <a:gd name="connsiteY4" fmla="*/ 2556588 h 255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9869" h="2556588">
                  <a:moveTo>
                    <a:pt x="5019869" y="323462"/>
                  </a:moveTo>
                  <a:cubicBezTo>
                    <a:pt x="4860212" y="178319"/>
                    <a:pt x="4700555" y="33176"/>
                    <a:pt x="4229878" y="0"/>
                  </a:cubicBezTo>
                  <a:lnTo>
                    <a:pt x="2195804" y="124408"/>
                  </a:lnTo>
                  <a:cubicBezTo>
                    <a:pt x="1572726" y="159657"/>
                    <a:pt x="857379" y="-193869"/>
                    <a:pt x="491412" y="211494"/>
                  </a:cubicBezTo>
                  <a:cubicBezTo>
                    <a:pt x="125445" y="616857"/>
                    <a:pt x="62722" y="1586722"/>
                    <a:pt x="0" y="2556588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C840B43-6A90-F14A-1A42-33798695F664}"/>
                </a:ext>
              </a:extLst>
            </p:cNvPr>
            <p:cNvSpPr/>
            <p:nvPr/>
          </p:nvSpPr>
          <p:spPr>
            <a:xfrm>
              <a:off x="643871" y="1965649"/>
              <a:ext cx="258088" cy="2021633"/>
            </a:xfrm>
            <a:custGeom>
              <a:avLst/>
              <a:gdLst>
                <a:gd name="connsiteX0" fmla="*/ 258088 w 258088"/>
                <a:gd name="connsiteY0" fmla="*/ 0 h 2021633"/>
                <a:gd name="connsiteX1" fmla="*/ 65256 w 258088"/>
                <a:gd name="connsiteY1" fmla="*/ 261257 h 2021633"/>
                <a:gd name="connsiteX2" fmla="*/ 3051 w 258088"/>
                <a:gd name="connsiteY2" fmla="*/ 945502 h 2021633"/>
                <a:gd name="connsiteX3" fmla="*/ 27933 w 258088"/>
                <a:gd name="connsiteY3" fmla="*/ 1878563 h 2021633"/>
                <a:gd name="connsiteX4" fmla="*/ 183443 w 258088"/>
                <a:gd name="connsiteY4" fmla="*/ 2021633 h 202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088" h="2021633">
                  <a:moveTo>
                    <a:pt x="258088" y="0"/>
                  </a:moveTo>
                  <a:cubicBezTo>
                    <a:pt x="182925" y="51836"/>
                    <a:pt x="107762" y="103673"/>
                    <a:pt x="65256" y="261257"/>
                  </a:cubicBezTo>
                  <a:cubicBezTo>
                    <a:pt x="22750" y="418841"/>
                    <a:pt x="9271" y="675951"/>
                    <a:pt x="3051" y="945502"/>
                  </a:cubicBezTo>
                  <a:cubicBezTo>
                    <a:pt x="-3170" y="1215053"/>
                    <a:pt x="-2132" y="1699208"/>
                    <a:pt x="27933" y="1878563"/>
                  </a:cubicBezTo>
                  <a:cubicBezTo>
                    <a:pt x="57998" y="2057918"/>
                    <a:pt x="164782" y="2001935"/>
                    <a:pt x="183443" y="2021633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C217FA-BC4A-5221-B034-387A78DB275D}"/>
              </a:ext>
            </a:extLst>
          </p:cNvPr>
          <p:cNvSpPr txBox="1"/>
          <p:nvPr/>
        </p:nvSpPr>
        <p:spPr>
          <a:xfrm>
            <a:off x="0" y="6581001"/>
            <a:ext cx="10040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https://learn.microsoft.com/en-us/azure/azure-vmware/media/attach-netapp-files-to-cloud/architecture-netapp-files-nfs-datastores.png</a:t>
            </a:r>
          </a:p>
        </p:txBody>
      </p:sp>
    </p:spTree>
    <p:extLst>
      <p:ext uri="{BB962C8B-B14F-4D97-AF65-F5344CB8AC3E}">
        <p14:creationId xmlns:p14="http://schemas.microsoft.com/office/powerpoint/2010/main" val="23631989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C7A4355-F304-D5A7-16A2-E90EC3CD2E6B}"/>
              </a:ext>
            </a:extLst>
          </p:cNvPr>
          <p:cNvGrpSpPr/>
          <p:nvPr/>
        </p:nvGrpSpPr>
        <p:grpSpPr>
          <a:xfrm>
            <a:off x="127018" y="102793"/>
            <a:ext cx="11836504" cy="5317425"/>
            <a:chOff x="127018" y="102793"/>
            <a:chExt cx="11836504" cy="531742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4F5D2-EC4A-BAAB-1268-FAA869B5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3"/>
              <a:ext cx="11836504" cy="531742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2" descr="Microsoft Azure - Wikipedia">
              <a:extLst>
                <a:ext uri="{FF2B5EF4-FFF2-40B4-BE49-F238E27FC236}">
                  <a16:creationId xmlns:a16="http://schemas.microsoft.com/office/drawing/2014/main" id="{AEF89378-9127-1288-A22C-300DD494C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A0142C-C6B2-3335-A40E-8DCD5AEBD60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3C543B-CD3E-C205-2009-EA8E3389D58D}"/>
                </a:ext>
              </a:extLst>
            </p:cNvPr>
            <p:cNvSpPr txBox="1"/>
            <p:nvPr/>
          </p:nvSpPr>
          <p:spPr>
            <a:xfrm>
              <a:off x="10755033" y="2688135"/>
              <a:ext cx="48090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Volume</a:t>
              </a:r>
            </a:p>
          </p:txBody>
        </p: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5C73644E-5E5A-09D6-01C5-04E22C81C98E}"/>
                </a:ext>
              </a:extLst>
            </p:cNvPr>
            <p:cNvCxnSpPr>
              <a:cxnSpLocks/>
              <a:stCxn id="10" idx="1"/>
              <a:endCxn id="12" idx="3"/>
            </p:cNvCxnSpPr>
            <p:nvPr/>
          </p:nvCxnSpPr>
          <p:spPr>
            <a:xfrm flipH="1" flipV="1">
              <a:off x="9823806" y="3171874"/>
              <a:ext cx="937430" cy="26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D5B5E1-53B8-BB91-7152-A9E195F3C88C}"/>
                </a:ext>
              </a:extLst>
            </p:cNvPr>
            <p:cNvSpPr txBox="1"/>
            <p:nvPr/>
          </p:nvSpPr>
          <p:spPr>
            <a:xfrm>
              <a:off x="9255740" y="2411413"/>
              <a:ext cx="545021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Interface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Card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AD04271-BB1F-9D9C-58E3-436DFA75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60556" y="1761118"/>
              <a:ext cx="3111603" cy="19185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5CFAD1-B213-85EE-18BF-D9CA717A6417}"/>
                </a:ext>
              </a:extLst>
            </p:cNvPr>
            <p:cNvSpPr txBox="1"/>
            <p:nvPr/>
          </p:nvSpPr>
          <p:spPr>
            <a:xfrm>
              <a:off x="8926536" y="1919372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5" name="Picture 2" descr="Image result for azure netapp filer icon">
              <a:extLst>
                <a:ext uri="{FF2B5EF4-FFF2-40B4-BE49-F238E27FC236}">
                  <a16:creationId xmlns:a16="http://schemas.microsoft.com/office/drawing/2014/main" id="{93A03804-918F-3E0B-6A85-D6B182675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8051" y="1805444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61BB2F-810A-A10D-7CE2-A81A981B87BE}"/>
                </a:ext>
              </a:extLst>
            </p:cNvPr>
            <p:cNvSpPr txBox="1"/>
            <p:nvPr/>
          </p:nvSpPr>
          <p:spPr>
            <a:xfrm>
              <a:off x="4684739" y="1621276"/>
              <a:ext cx="75180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NFS Protocol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33F00-0EA2-306C-4217-C8D7274E1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1236" y="2950971"/>
              <a:ext cx="474698" cy="4470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432959-05DD-6F6D-50A9-294353DE8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0298" y="2948352"/>
              <a:ext cx="603508" cy="44704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A32A09-4A4B-4A01-8430-51C5B0DF3A1A}"/>
                </a:ext>
              </a:extLst>
            </p:cNvPr>
            <p:cNvSpPr txBox="1"/>
            <p:nvPr/>
          </p:nvSpPr>
          <p:spPr>
            <a:xfrm>
              <a:off x="1084639" y="13644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14310F-6FC7-EF78-B599-7F856469F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167" y="1250190"/>
              <a:ext cx="3923630" cy="39739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 descr="Azure VMware Solution Private Cloud">
              <a:extLst>
                <a:ext uri="{FF2B5EF4-FFF2-40B4-BE49-F238E27FC236}">
                  <a16:creationId xmlns:a16="http://schemas.microsoft.com/office/drawing/2014/main" id="{A02711B8-C080-CE8A-ED7F-4D428FA69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9469" y="1321782"/>
              <a:ext cx="412833" cy="41283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5FFBCC-3A99-E946-79C7-49B10A38D3F4}"/>
                </a:ext>
              </a:extLst>
            </p:cNvPr>
            <p:cNvSpPr txBox="1"/>
            <p:nvPr/>
          </p:nvSpPr>
          <p:spPr>
            <a:xfrm>
              <a:off x="2528786" y="226182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9B0071-C311-323E-6556-BEC9F23F9254}"/>
                </a:ext>
              </a:extLst>
            </p:cNvPr>
            <p:cNvSpPr txBox="1"/>
            <p:nvPr/>
          </p:nvSpPr>
          <p:spPr>
            <a:xfrm>
              <a:off x="1597737" y="22656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245281-43DA-0BA1-7857-1603ADA7CFDB}"/>
                </a:ext>
              </a:extLst>
            </p:cNvPr>
            <p:cNvSpPr txBox="1"/>
            <p:nvPr/>
          </p:nvSpPr>
          <p:spPr>
            <a:xfrm>
              <a:off x="559384" y="22618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5" name="Server" descr="Server">
              <a:extLst>
                <a:ext uri="{FF2B5EF4-FFF2-40B4-BE49-F238E27FC236}">
                  <a16:creationId xmlns:a16="http://schemas.microsoft.com/office/drawing/2014/main" id="{3479F040-AFE3-6D08-3790-23264F99D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9641" y="1756831"/>
              <a:ext cx="457550" cy="4575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E07004-BC5C-A272-F887-22EEE289C458}"/>
                </a:ext>
              </a:extLst>
            </p:cNvPr>
            <p:cNvSpPr txBox="1"/>
            <p:nvPr/>
          </p:nvSpPr>
          <p:spPr>
            <a:xfrm>
              <a:off x="683314" y="316662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2E0FE0-D16A-1690-49F3-F1C8DB9C86F3}"/>
                </a:ext>
              </a:extLst>
            </p:cNvPr>
            <p:cNvSpPr txBox="1"/>
            <p:nvPr/>
          </p:nvSpPr>
          <p:spPr>
            <a:xfrm>
              <a:off x="1634169" y="31592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03E5BA-1399-62CC-C195-C6F7024B2EDE}"/>
                </a:ext>
              </a:extLst>
            </p:cNvPr>
            <p:cNvSpPr txBox="1"/>
            <p:nvPr/>
          </p:nvSpPr>
          <p:spPr>
            <a:xfrm>
              <a:off x="2636396" y="316005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50F53B-0380-EBF6-4A84-F4B06872FF7C}"/>
                </a:ext>
              </a:extLst>
            </p:cNvPr>
            <p:cNvSpPr txBox="1"/>
            <p:nvPr/>
          </p:nvSpPr>
          <p:spPr>
            <a:xfrm>
              <a:off x="3557728" y="226014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FAE1A7-7B91-698C-9B67-C072C9268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2630" y="1816481"/>
              <a:ext cx="412833" cy="39658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033CD52-AA39-9D2D-8B05-E45EB27BC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73206" y="2714762"/>
              <a:ext cx="409682" cy="399985"/>
            </a:xfrm>
            <a:prstGeom prst="rect">
              <a:avLst/>
            </a:prstGeom>
          </p:spPr>
        </p:pic>
        <p:pic>
          <p:nvPicPr>
            <p:cNvPr id="54" name="Picture 4">
              <a:extLst>
                <a:ext uri="{FF2B5EF4-FFF2-40B4-BE49-F238E27FC236}">
                  <a16:creationId xmlns:a16="http://schemas.microsoft.com/office/drawing/2014/main" id="{387208F1-74C6-898D-2855-5407E3640C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032" y="270229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AA7ECBD-526C-4C48-E7DE-B6AFFF5D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81055" y="1819753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74990B7-2700-AC99-2A6D-3939A3308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35972" y="1774978"/>
              <a:ext cx="412833" cy="432626"/>
            </a:xfrm>
            <a:prstGeom prst="rect">
              <a:avLst/>
            </a:prstGeom>
          </p:spPr>
        </p:pic>
        <p:pic>
          <p:nvPicPr>
            <p:cNvPr id="57" name="Picture 5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73FE7E3-82B0-9EA3-B777-87B98FAA5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4" y="2712706"/>
              <a:ext cx="391996" cy="404095"/>
            </a:xfrm>
            <a:prstGeom prst="rect">
              <a:avLst/>
            </a:prstGeom>
          </p:spPr>
        </p:pic>
        <p:pic>
          <p:nvPicPr>
            <p:cNvPr id="63" name="グラフィックス 39" descr="Azure Virtual Network">
              <a:extLst>
                <a:ext uri="{FF2B5EF4-FFF2-40B4-BE49-F238E27FC236}">
                  <a16:creationId xmlns:a16="http://schemas.microsoft.com/office/drawing/2014/main" id="{1F685153-1599-616B-0D58-EF99F253E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144271" y="1315189"/>
              <a:ext cx="411950" cy="344937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78BA765-979A-6306-6E35-39963FA74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80405" y="1247526"/>
              <a:ext cx="3751285" cy="27077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C2E8A-BC75-454B-8745-3AACA666A7A9}"/>
                </a:ext>
              </a:extLst>
            </p:cNvPr>
            <p:cNvSpPr txBox="1"/>
            <p:nvPr/>
          </p:nvSpPr>
          <p:spPr>
            <a:xfrm>
              <a:off x="8644280" y="143778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71" name="グラフィックス 77" descr="Azure Virtual Network Gateway">
              <a:extLst>
                <a:ext uri="{FF2B5EF4-FFF2-40B4-BE49-F238E27FC236}">
                  <a16:creationId xmlns:a16="http://schemas.microsoft.com/office/drawing/2014/main" id="{38298786-99BD-9BE6-A2DE-7137B5643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84099" y="1795023"/>
              <a:ext cx="411950" cy="411950"/>
            </a:xfrm>
            <a:prstGeom prst="rect">
              <a:avLst/>
            </a:prstGeom>
          </p:spPr>
        </p:pic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419E28A8-0367-8309-3184-1FA1FD4B43C4}"/>
                </a:ext>
              </a:extLst>
            </p:cNvPr>
            <p:cNvCxnSpPr>
              <a:cxnSpLocks/>
              <a:stCxn id="79" idx="3"/>
              <a:endCxn id="71" idx="1"/>
            </p:cNvCxnSpPr>
            <p:nvPr/>
          </p:nvCxnSpPr>
          <p:spPr>
            <a:xfrm flipV="1">
              <a:off x="6400851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AD40547-554F-034B-C080-C51BED846A27}"/>
                </a:ext>
              </a:extLst>
            </p:cNvPr>
            <p:cNvSpPr txBox="1"/>
            <p:nvPr/>
          </p:nvSpPr>
          <p:spPr>
            <a:xfrm>
              <a:off x="6811075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74" name="グラフィックス 37" descr="Azure ExpressRoute">
              <a:extLst>
                <a:ext uri="{FF2B5EF4-FFF2-40B4-BE49-F238E27FC236}">
                  <a16:creationId xmlns:a16="http://schemas.microsoft.com/office/drawing/2014/main" id="{22870BCF-35B2-E459-5B81-232A15930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19544" y="2049102"/>
              <a:ext cx="411950" cy="411950"/>
            </a:xfrm>
            <a:prstGeom prst="rect">
              <a:avLst/>
            </a:prstGeom>
          </p:spPr>
        </p:pic>
        <p:cxnSp>
          <p:nvCxnSpPr>
            <p:cNvPr id="75" name="Connector: Elbow 61">
              <a:extLst>
                <a:ext uri="{FF2B5EF4-FFF2-40B4-BE49-F238E27FC236}">
                  <a16:creationId xmlns:a16="http://schemas.microsoft.com/office/drawing/2014/main" id="{2A7D5431-A91A-C6B7-6B5B-F02984D0A589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flipV="1">
              <a:off x="4436125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0FBA65-1AA4-9068-A85C-416F563ACFA8}"/>
                </a:ext>
              </a:extLst>
            </p:cNvPr>
            <p:cNvSpPr txBox="1"/>
            <p:nvPr/>
          </p:nvSpPr>
          <p:spPr>
            <a:xfrm>
              <a:off x="4788443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77" name="グラフィックス 37" descr="Azure ExpressRoute">
              <a:extLst>
                <a:ext uri="{FF2B5EF4-FFF2-40B4-BE49-F238E27FC236}">
                  <a16:creationId xmlns:a16="http://schemas.microsoft.com/office/drawing/2014/main" id="{8D6D55BF-84D8-ADA8-3427-8B4AF2C28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96912" y="2058946"/>
              <a:ext cx="411950" cy="41195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2E85D0-0A08-5F1D-9E9F-0A35D8015785}"/>
                </a:ext>
              </a:extLst>
            </p:cNvPr>
            <p:cNvSpPr txBox="1"/>
            <p:nvPr/>
          </p:nvSpPr>
          <p:spPr>
            <a:xfrm>
              <a:off x="5842107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9" name="Graphic 7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AD2C93B-87E8-89D1-04A6-5C13BD4BF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biLevel thresh="75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52284" y="1781147"/>
              <a:ext cx="448567" cy="448567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4E7BE11-7504-0C37-6736-3350D807A74F}"/>
                </a:ext>
              </a:extLst>
            </p:cNvPr>
            <p:cNvSpPr txBox="1"/>
            <p:nvPr/>
          </p:nvSpPr>
          <p:spPr>
            <a:xfrm>
              <a:off x="770679" y="43159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FE61F50-47C2-F954-820E-C30ACE170D61}"/>
                </a:ext>
              </a:extLst>
            </p:cNvPr>
            <p:cNvSpPr txBox="1"/>
            <p:nvPr/>
          </p:nvSpPr>
          <p:spPr>
            <a:xfrm>
              <a:off x="1782738" y="431591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371D2D-8602-D2E9-9F9D-CE45EA80393E}"/>
                </a:ext>
              </a:extLst>
            </p:cNvPr>
            <p:cNvSpPr txBox="1"/>
            <p:nvPr/>
          </p:nvSpPr>
          <p:spPr>
            <a:xfrm>
              <a:off x="2705381" y="431284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CE4271D-88EA-1F35-C08A-C3B3BF911543}"/>
                </a:ext>
              </a:extLst>
            </p:cNvPr>
            <p:cNvGrpSpPr/>
            <p:nvPr/>
          </p:nvGrpSpPr>
          <p:grpSpPr>
            <a:xfrm>
              <a:off x="839452" y="3747315"/>
              <a:ext cx="546062" cy="529251"/>
              <a:chOff x="6382955" y="2755144"/>
              <a:chExt cx="546062" cy="529251"/>
            </a:xfrm>
          </p:grpSpPr>
          <p:pic>
            <p:nvPicPr>
              <p:cNvPr id="10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E883C4F-F7A0-F13E-699D-D112659EE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" name="Graphic 103" descr="Medal with solid fill">
                <a:extLst>
                  <a:ext uri="{FF2B5EF4-FFF2-40B4-BE49-F238E27FC236}">
                    <a16:creationId xmlns:a16="http://schemas.microsoft.com/office/drawing/2014/main" id="{B88CCDA5-5D76-AF1A-3190-3143DD692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09A2218-0DBE-80E1-7050-C30849FD3E1D}"/>
                </a:ext>
              </a:extLst>
            </p:cNvPr>
            <p:cNvGrpSpPr/>
            <p:nvPr/>
          </p:nvGrpSpPr>
          <p:grpSpPr>
            <a:xfrm>
              <a:off x="1850680" y="3764757"/>
              <a:ext cx="543086" cy="512171"/>
              <a:chOff x="7281403" y="2775156"/>
              <a:chExt cx="543086" cy="512171"/>
            </a:xfrm>
          </p:grpSpPr>
          <p:pic>
            <p:nvPicPr>
              <p:cNvPr id="10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CC44205-4C41-C10B-9AA8-45F5A79EE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7" name="Graphic 106" descr="Medal with solid fill">
                <a:extLst>
                  <a:ext uri="{FF2B5EF4-FFF2-40B4-BE49-F238E27FC236}">
                    <a16:creationId xmlns:a16="http://schemas.microsoft.com/office/drawing/2014/main" id="{8FB2526C-F64C-8C44-1D55-04774471C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0C3B156-126B-85C8-172D-586A67561BD5}"/>
                </a:ext>
              </a:extLst>
            </p:cNvPr>
            <p:cNvGrpSpPr/>
            <p:nvPr/>
          </p:nvGrpSpPr>
          <p:grpSpPr>
            <a:xfrm>
              <a:off x="2800697" y="3752354"/>
              <a:ext cx="543087" cy="537894"/>
              <a:chOff x="9435923" y="3630075"/>
              <a:chExt cx="543087" cy="537894"/>
            </a:xfrm>
          </p:grpSpPr>
          <p:pic>
            <p:nvPicPr>
              <p:cNvPr id="10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C1C7A55-6339-F11B-57D5-C6A9FA1D0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0" name="Graphic 109" descr="Medal with solid fill">
                <a:extLst>
                  <a:ext uri="{FF2B5EF4-FFF2-40B4-BE49-F238E27FC236}">
                    <a16:creationId xmlns:a16="http://schemas.microsoft.com/office/drawing/2014/main" id="{35B78682-D3C7-A9EF-A70A-2D93B062E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0A392E9-6796-40EE-9A71-BFE4388A0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312" y="3633774"/>
              <a:ext cx="3173509" cy="133517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68A345D-83CA-9377-43BC-0EB4DEF6CAE3}"/>
                </a:ext>
              </a:extLst>
            </p:cNvPr>
            <p:cNvSpPr txBox="1"/>
            <p:nvPr/>
          </p:nvSpPr>
          <p:spPr>
            <a:xfrm>
              <a:off x="667003" y="4560639"/>
              <a:ext cx="310151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VMs connecting to Azure NetApp Files via Guest OS</a:t>
              </a: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8FD27BF-E0A2-9EF2-604B-A6E7D416896D}"/>
                </a:ext>
              </a:extLst>
            </p:cNvPr>
            <p:cNvSpPr/>
            <p:nvPr/>
          </p:nvSpPr>
          <p:spPr>
            <a:xfrm>
              <a:off x="2399647" y="1897243"/>
              <a:ext cx="8310883" cy="1709009"/>
            </a:xfrm>
            <a:custGeom>
              <a:avLst/>
              <a:gdLst>
                <a:gd name="connsiteX0" fmla="*/ 17488 w 8310883"/>
                <a:gd name="connsiteY0" fmla="*/ 1703650 h 1709009"/>
                <a:gd name="connsiteX1" fmla="*/ 116725 w 8310883"/>
                <a:gd name="connsiteY1" fmla="*/ 1689473 h 1709009"/>
                <a:gd name="connsiteX2" fmla="*/ 1470604 w 8310883"/>
                <a:gd name="connsiteY2" fmla="*/ 1405938 h 1709009"/>
                <a:gd name="connsiteX3" fmla="*/ 1073655 w 8310883"/>
                <a:gd name="connsiteY3" fmla="*/ 321417 h 1709009"/>
                <a:gd name="connsiteX4" fmla="*/ 1775404 w 8310883"/>
                <a:gd name="connsiteY4" fmla="*/ 66236 h 1709009"/>
                <a:gd name="connsiteX5" fmla="*/ 5227441 w 8310883"/>
                <a:gd name="connsiteY5" fmla="*/ 16617 h 1709009"/>
                <a:gd name="connsiteX6" fmla="*/ 6014251 w 8310883"/>
                <a:gd name="connsiteY6" fmla="*/ 307241 h 1709009"/>
                <a:gd name="connsiteX7" fmla="*/ 6744353 w 8310883"/>
                <a:gd name="connsiteY7" fmla="*/ 1285436 h 1709009"/>
                <a:gd name="connsiteX8" fmla="*/ 8310883 w 8310883"/>
                <a:gd name="connsiteY8" fmla="*/ 1427204 h 170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10883" h="1709009">
                  <a:moveTo>
                    <a:pt x="17488" y="1703650"/>
                  </a:moveTo>
                  <a:cubicBezTo>
                    <a:pt x="-53987" y="1721371"/>
                    <a:pt x="116725" y="1689473"/>
                    <a:pt x="116725" y="1689473"/>
                  </a:cubicBezTo>
                  <a:cubicBezTo>
                    <a:pt x="358911" y="1639854"/>
                    <a:pt x="1311116" y="1633947"/>
                    <a:pt x="1470604" y="1405938"/>
                  </a:cubicBezTo>
                  <a:cubicBezTo>
                    <a:pt x="1630092" y="1177929"/>
                    <a:pt x="1022855" y="544701"/>
                    <a:pt x="1073655" y="321417"/>
                  </a:cubicBezTo>
                  <a:cubicBezTo>
                    <a:pt x="1124455" y="98133"/>
                    <a:pt x="1083106" y="117036"/>
                    <a:pt x="1775404" y="66236"/>
                  </a:cubicBezTo>
                  <a:cubicBezTo>
                    <a:pt x="2467702" y="15436"/>
                    <a:pt x="4520967" y="-23550"/>
                    <a:pt x="5227441" y="16617"/>
                  </a:cubicBezTo>
                  <a:cubicBezTo>
                    <a:pt x="5933915" y="56784"/>
                    <a:pt x="5761432" y="95771"/>
                    <a:pt x="6014251" y="307241"/>
                  </a:cubicBezTo>
                  <a:cubicBezTo>
                    <a:pt x="6267070" y="518711"/>
                    <a:pt x="6361581" y="1098776"/>
                    <a:pt x="6744353" y="1285436"/>
                  </a:cubicBezTo>
                  <a:cubicBezTo>
                    <a:pt x="7127125" y="1472096"/>
                    <a:pt x="8059246" y="1394125"/>
                    <a:pt x="8310883" y="1427204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4B11FFE4-C180-8ED2-5A77-AE5041A68A2D}"/>
              </a:ext>
            </a:extLst>
          </p:cNvPr>
          <p:cNvSpPr txBox="1"/>
          <p:nvPr/>
        </p:nvSpPr>
        <p:spPr>
          <a:xfrm>
            <a:off x="0" y="6581001"/>
            <a:ext cx="8493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https://learn.microsoft.com/en-us/azure/azure-vmware/media/netapp-files/netapp-files-topology.png</a:t>
            </a:r>
          </a:p>
        </p:txBody>
      </p:sp>
    </p:spTree>
    <p:extLst>
      <p:ext uri="{BB962C8B-B14F-4D97-AF65-F5344CB8AC3E}">
        <p14:creationId xmlns:p14="http://schemas.microsoft.com/office/powerpoint/2010/main" val="39607625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Backup and recovery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7253132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ECCFE3-0928-DA1B-73C4-99AB9F366234}"/>
              </a:ext>
            </a:extLst>
          </p:cNvPr>
          <p:cNvGrpSpPr/>
          <p:nvPr/>
        </p:nvGrpSpPr>
        <p:grpSpPr>
          <a:xfrm>
            <a:off x="127018" y="102794"/>
            <a:ext cx="10030620" cy="4538217"/>
            <a:chOff x="127018" y="102794"/>
            <a:chExt cx="10030620" cy="4538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0030620" cy="4538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36249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675662" y="401183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F84685-1D49-6716-279A-DAEC59C4718C}"/>
                </a:ext>
              </a:extLst>
            </p:cNvPr>
            <p:cNvSpPr txBox="1"/>
            <p:nvPr/>
          </p:nvSpPr>
          <p:spPr>
            <a:xfrm>
              <a:off x="1687721" y="401183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329970-A32E-BE68-EF02-436AB3312E68}"/>
                </a:ext>
              </a:extLst>
            </p:cNvPr>
            <p:cNvSpPr txBox="1"/>
            <p:nvPr/>
          </p:nvSpPr>
          <p:spPr>
            <a:xfrm>
              <a:off x="2610364" y="400876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744435" y="3443228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FF56994-012A-34A3-AF56-43DB9927FE3E}"/>
                </a:ext>
              </a:extLst>
            </p:cNvPr>
            <p:cNvGrpSpPr/>
            <p:nvPr/>
          </p:nvGrpSpPr>
          <p:grpSpPr>
            <a:xfrm>
              <a:off x="1755663" y="3460670"/>
              <a:ext cx="543086" cy="512171"/>
              <a:chOff x="7281403" y="2775156"/>
              <a:chExt cx="543086" cy="512171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5B1753A-60C9-9380-2670-EB28000C3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E2520B46-0758-6053-AD07-AA5BE786E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65652B-6027-FC0F-1BD7-06737AFF8D3C}"/>
                </a:ext>
              </a:extLst>
            </p:cNvPr>
            <p:cNvGrpSpPr/>
            <p:nvPr/>
          </p:nvGrpSpPr>
          <p:grpSpPr>
            <a:xfrm>
              <a:off x="2705680" y="3448267"/>
              <a:ext cx="543087" cy="537894"/>
              <a:chOff x="9435923" y="3630075"/>
              <a:chExt cx="543087" cy="537894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7ACFF4A-D5F8-BF82-3D70-771CF143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89D194F4-707E-6AA6-5F19-4AE7A6341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1117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1590009" y="4227312"/>
              <a:ext cx="117762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Protected VMs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692501-4578-4935-C044-822B50760F87}"/>
                </a:ext>
              </a:extLst>
            </p:cNvPr>
            <p:cNvSpPr txBox="1"/>
            <p:nvPr/>
          </p:nvSpPr>
          <p:spPr>
            <a:xfrm>
              <a:off x="8143420" y="1321847"/>
              <a:ext cx="1378583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Backup Server (MABS)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 Azure VM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with 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Managed Disks</a:t>
              </a:r>
            </a:p>
          </p:txBody>
        </p:sp>
        <p:pic>
          <p:nvPicPr>
            <p:cNvPr id="3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3452103E-1FDF-BABA-2899-9425537FC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8665831" y="950896"/>
              <a:ext cx="333748" cy="33374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78C5B2-2521-2FAF-546F-8FB895B7C3C3}"/>
                </a:ext>
              </a:extLst>
            </p:cNvPr>
            <p:cNvSpPr txBox="1"/>
            <p:nvPr/>
          </p:nvSpPr>
          <p:spPr>
            <a:xfrm>
              <a:off x="8360823" y="3846366"/>
              <a:ext cx="96500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Recovery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Services Vault</a:t>
              </a:r>
            </a:p>
          </p:txBody>
        </p:sp>
        <p:pic>
          <p:nvPicPr>
            <p:cNvPr id="1026" name="Picture 2" descr="Quick Intro to Azure Backup Explorer – Kloud Blog">
              <a:extLst>
                <a:ext uri="{FF2B5EF4-FFF2-40B4-BE49-F238E27FC236}">
                  <a16:creationId xmlns:a16="http://schemas.microsoft.com/office/drawing/2014/main" id="{3D3FB875-2467-2762-4393-71CA72120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8678" y="3410638"/>
              <a:ext cx="489298" cy="41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Managed Disks | Microsoft Azure">
              <a:extLst>
                <a:ext uri="{FF2B5EF4-FFF2-40B4-BE49-F238E27FC236}">
                  <a16:creationId xmlns:a16="http://schemas.microsoft.com/office/drawing/2014/main" id="{B92BED82-3F8F-D7AF-7F07-DC60124B6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7724" y="997830"/>
              <a:ext cx="407693" cy="214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0EA4FC-1962-5195-F2E8-B1C8524CDD8F}"/>
                </a:ext>
              </a:extLst>
            </p:cNvPr>
            <p:cNvSpPr/>
            <p:nvPr/>
          </p:nvSpPr>
          <p:spPr>
            <a:xfrm>
              <a:off x="3048000" y="1007745"/>
              <a:ext cx="5528930" cy="2309613"/>
            </a:xfrm>
            <a:custGeom>
              <a:avLst/>
              <a:gdLst>
                <a:gd name="connsiteX0" fmla="*/ 0 w 5528930"/>
                <a:gd name="connsiteY0" fmla="*/ 2309613 h 2309613"/>
                <a:gd name="connsiteX1" fmla="*/ 595423 w 5528930"/>
                <a:gd name="connsiteY1" fmla="*/ 1416478 h 2309613"/>
                <a:gd name="connsiteX2" fmla="*/ 949842 w 5528930"/>
                <a:gd name="connsiteY2" fmla="*/ 239808 h 2309613"/>
                <a:gd name="connsiteX3" fmla="*/ 2261191 w 5528930"/>
                <a:gd name="connsiteY3" fmla="*/ 12981 h 2309613"/>
                <a:gd name="connsiteX4" fmla="*/ 4423144 w 5528930"/>
                <a:gd name="connsiteY4" fmla="*/ 41334 h 2309613"/>
                <a:gd name="connsiteX5" fmla="*/ 5528930 w 5528930"/>
                <a:gd name="connsiteY5" fmla="*/ 154748 h 230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930" h="2309613">
                  <a:moveTo>
                    <a:pt x="0" y="2309613"/>
                  </a:moveTo>
                  <a:cubicBezTo>
                    <a:pt x="218558" y="2035529"/>
                    <a:pt x="437116" y="1761445"/>
                    <a:pt x="595423" y="1416478"/>
                  </a:cubicBezTo>
                  <a:cubicBezTo>
                    <a:pt x="753730" y="1071511"/>
                    <a:pt x="672214" y="473724"/>
                    <a:pt x="949842" y="239808"/>
                  </a:cubicBezTo>
                  <a:cubicBezTo>
                    <a:pt x="1227470" y="5892"/>
                    <a:pt x="1682307" y="46060"/>
                    <a:pt x="2261191" y="12981"/>
                  </a:cubicBezTo>
                  <a:cubicBezTo>
                    <a:pt x="2840075" y="-20098"/>
                    <a:pt x="3878521" y="17706"/>
                    <a:pt x="4423144" y="41334"/>
                  </a:cubicBezTo>
                  <a:cubicBezTo>
                    <a:pt x="4967767" y="64962"/>
                    <a:pt x="5248348" y="109855"/>
                    <a:pt x="5528930" y="154748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0DB4FD4-AB8C-4C7E-57B6-8E2E3B1C9EE5}"/>
                </a:ext>
              </a:extLst>
            </p:cNvPr>
            <p:cNvSpPr/>
            <p:nvPr/>
          </p:nvSpPr>
          <p:spPr>
            <a:xfrm>
              <a:off x="8846288" y="2183219"/>
              <a:ext cx="28354" cy="1197934"/>
            </a:xfrm>
            <a:custGeom>
              <a:avLst/>
              <a:gdLst>
                <a:gd name="connsiteX0" fmla="*/ 0 w 28354"/>
                <a:gd name="connsiteY0" fmla="*/ 0 h 1197934"/>
                <a:gd name="connsiteX1" fmla="*/ 28354 w 28354"/>
                <a:gd name="connsiteY1" fmla="*/ 1197934 h 11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4" h="1197934">
                  <a:moveTo>
                    <a:pt x="0" y="0"/>
                  </a:moveTo>
                  <a:lnTo>
                    <a:pt x="28354" y="1197934"/>
                  </a:ln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B6F10F-3660-2E40-F79C-C841153015A7}"/>
              </a:ext>
            </a:extLst>
          </p:cNvPr>
          <p:cNvSpPr txBox="1"/>
          <p:nvPr/>
        </p:nvSpPr>
        <p:spPr>
          <a:xfrm>
            <a:off x="0" y="6581001"/>
            <a:ext cx="10835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https://learn.microsoft.com/en-us/azure/azure-vmware/media/azure-vmware-solution-backup/deploy-backup-server-azure-vmware-solution-diagram.png</a:t>
            </a:r>
          </a:p>
        </p:txBody>
      </p:sp>
    </p:spTree>
    <p:extLst>
      <p:ext uri="{BB962C8B-B14F-4D97-AF65-F5344CB8AC3E}">
        <p14:creationId xmlns:p14="http://schemas.microsoft.com/office/powerpoint/2010/main" val="3993553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Disaster recovery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7349998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DDC02D-3F6A-2F38-6DB8-560910D3F51D}"/>
              </a:ext>
            </a:extLst>
          </p:cNvPr>
          <p:cNvGrpSpPr/>
          <p:nvPr/>
        </p:nvGrpSpPr>
        <p:grpSpPr>
          <a:xfrm>
            <a:off x="122179" y="81634"/>
            <a:ext cx="9633602" cy="4842984"/>
            <a:chOff x="1341379" y="613262"/>
            <a:chExt cx="9633602" cy="48429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5529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7" y="1381295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2"/>
              <a:ext cx="4878981" cy="48429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72375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037961" y="457847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06734" y="400986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043935" y="457847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11877" y="402730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070737" y="458780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166053" y="402730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533863" y="456112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02636" y="399252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539837" y="456112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07779" y="400996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566639" y="457045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661955" y="400996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DR 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7D806D-8ADB-4D9E-2A39-CC527977773B}"/>
                </a:ext>
              </a:extLst>
            </p:cNvPr>
            <p:cNvSpPr txBox="1"/>
            <p:nvPr/>
          </p:nvSpPr>
          <p:spPr>
            <a:xfrm>
              <a:off x="6982629" y="3496943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0294D3-A48F-6527-F5B6-4FAE29CCFF0F}"/>
              </a:ext>
            </a:extLst>
          </p:cNvPr>
          <p:cNvSpPr txBox="1"/>
          <p:nvPr/>
        </p:nvSpPr>
        <p:spPr>
          <a:xfrm>
            <a:off x="0" y="6584195"/>
            <a:ext cx="10500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https://learn.microsoft.com/en-us/azure/azure-vmware/media/disaster-recovery-virtual-machines/hcx-disaster-recovery-scenario-1-diagram.png</a:t>
            </a:r>
          </a:p>
        </p:txBody>
      </p:sp>
    </p:spTree>
    <p:extLst>
      <p:ext uri="{BB962C8B-B14F-4D97-AF65-F5344CB8AC3E}">
        <p14:creationId xmlns:p14="http://schemas.microsoft.com/office/powerpoint/2010/main" val="15070024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9A7B0D4-A40A-926E-35F0-0D0F31C047D0}"/>
              </a:ext>
            </a:extLst>
          </p:cNvPr>
          <p:cNvGrpSpPr/>
          <p:nvPr/>
        </p:nvGrpSpPr>
        <p:grpSpPr>
          <a:xfrm>
            <a:off x="180164" y="89923"/>
            <a:ext cx="9633602" cy="5548194"/>
            <a:chOff x="307755" y="203337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0" y="97137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3" y="971370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203337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59905" y="966394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0874" y="168254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356310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5988046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6387" y="1646928"/>
              <a:ext cx="457550" cy="457550"/>
            </a:xfrm>
            <a:prstGeom prst="rect">
              <a:avLst/>
            </a:prstGeom>
          </p:spPr>
        </p:pic>
        <p:pic>
          <p:nvPicPr>
            <p:cNvPr id="56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190C34F7-1E0F-E5A7-A1F8-0D696CC11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958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5975778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23" y="164475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589159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62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477FEFC2-BC01-514C-220E-4EEC16BAD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251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1974071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364985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66" name="Picture 65" descr="VMware vSphere">
              <a:extLst>
                <a:ext uri="{FF2B5EF4-FFF2-40B4-BE49-F238E27FC236}">
                  <a16:creationId xmlns:a16="http://schemas.microsoft.com/office/drawing/2014/main" id="{F2CF1D2D-20DB-74CE-696C-CF355A94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540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1789053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68" name="Picture 67" descr="VMware vSphere">
              <a:extLst>
                <a:ext uri="{FF2B5EF4-FFF2-40B4-BE49-F238E27FC236}">
                  <a16:creationId xmlns:a16="http://schemas.microsoft.com/office/drawing/2014/main" id="{9EBED822-6988-4A04-5E29-DC458872B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452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064269" y="2155383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10671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8" idx="3"/>
              <a:endCxn id="110" idx="1"/>
            </p:cNvCxnSpPr>
            <p:nvPr/>
          </p:nvCxnSpPr>
          <p:spPr>
            <a:xfrm flipV="1">
              <a:off x="2619156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2560933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7100425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108" name="Picture 107" descr="VMware vSphere">
              <a:extLst>
                <a:ext uri="{FF2B5EF4-FFF2-40B4-BE49-F238E27FC236}">
                  <a16:creationId xmlns:a16="http://schemas.microsoft.com/office/drawing/2014/main" id="{58188585-0C02-59C4-2E7F-E99F165E5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80" y="3518052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5782711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110" name="Picture 109" descr="VMware vSphere">
              <a:extLst>
                <a:ext uri="{FF2B5EF4-FFF2-40B4-BE49-F238E27FC236}">
                  <a16:creationId xmlns:a16="http://schemas.microsoft.com/office/drawing/2014/main" id="{AC5A4970-E983-1A91-67F5-CE05B214B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3110" y="3521687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71969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648583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392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9059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6552662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1279244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  <a:stCxn id="56" idx="3"/>
              <a:endCxn id="108" idx="0"/>
            </p:cNvCxnSpPr>
            <p:nvPr/>
          </p:nvCxnSpPr>
          <p:spPr>
            <a:xfrm>
              <a:off x="6562640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 flipV="1">
              <a:off x="6612814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028551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7155774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6775020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1334768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7171747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911532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2C59BA-F05C-E16D-134B-14A2571A8913}"/>
              </a:ext>
            </a:extLst>
          </p:cNvPr>
          <p:cNvSpPr txBox="1"/>
          <p:nvPr/>
        </p:nvSpPr>
        <p:spPr>
          <a:xfrm>
            <a:off x="0" y="6584724"/>
            <a:ext cx="114238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https://learn.microsoft.com/en-us/azure/azure-vmware/media/vmware-srm-vsphere-replication/vmware-site-recovery-manager-diagram-on-premises.png</a:t>
            </a:r>
          </a:p>
        </p:txBody>
      </p:sp>
    </p:spTree>
    <p:extLst>
      <p:ext uri="{BB962C8B-B14F-4D97-AF65-F5344CB8AC3E}">
        <p14:creationId xmlns:p14="http://schemas.microsoft.com/office/powerpoint/2010/main" val="37763978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A37E03-3535-E1AA-7A34-FE8059B10916}"/>
              </a:ext>
            </a:extLst>
          </p:cNvPr>
          <p:cNvGrpSpPr/>
          <p:nvPr/>
        </p:nvGrpSpPr>
        <p:grpSpPr>
          <a:xfrm>
            <a:off x="97248" y="89923"/>
            <a:ext cx="10026874" cy="5548194"/>
            <a:chOff x="848616" y="203337"/>
            <a:chExt cx="10026874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41887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616" y="203337"/>
              <a:ext cx="10026874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716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477386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979207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2169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94037" y="966394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5006" y="168254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290442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6922178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0519" y="1646928"/>
              <a:ext cx="457550" cy="457550"/>
            </a:xfrm>
            <a:prstGeom prst="rect">
              <a:avLst/>
            </a:prstGeom>
          </p:spPr>
        </p:pic>
        <p:pic>
          <p:nvPicPr>
            <p:cNvPr id="56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190C34F7-1E0F-E5A7-A1F8-0D696CC11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7090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6909910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855" y="164475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523291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62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477FEFC2-BC01-514C-220E-4EEC16BAD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5383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2908203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99117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66" name="Picture 65" descr="VMware vSphere">
              <a:extLst>
                <a:ext uri="{FF2B5EF4-FFF2-40B4-BE49-F238E27FC236}">
                  <a16:creationId xmlns:a16="http://schemas.microsoft.com/office/drawing/2014/main" id="{F2CF1D2D-20DB-74CE-696C-CF355A94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672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2723185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68" name="Picture 67" descr="VMware vSphere">
              <a:extLst>
                <a:ext uri="{FF2B5EF4-FFF2-40B4-BE49-F238E27FC236}">
                  <a16:creationId xmlns:a16="http://schemas.microsoft.com/office/drawing/2014/main" id="{9EBED822-6988-4A04-5E29-DC458872B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584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816461" y="2155383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44803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8" idx="3"/>
              <a:endCxn id="110" idx="1"/>
            </p:cNvCxnSpPr>
            <p:nvPr/>
          </p:nvCxnSpPr>
          <p:spPr>
            <a:xfrm flipV="1">
              <a:off x="3553288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3495065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938469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007242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944443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012385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971245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066561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434371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503144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440345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508287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467147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562463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8034557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108" name="Picture 107" descr="VMware vSphere">
              <a:extLst>
                <a:ext uri="{FF2B5EF4-FFF2-40B4-BE49-F238E27FC236}">
                  <a16:creationId xmlns:a16="http://schemas.microsoft.com/office/drawing/2014/main" id="{58188585-0C02-59C4-2E7F-E99F165E5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112" y="3518052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6716843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110" name="Picture 109" descr="VMware vSphere">
              <a:extLst>
                <a:ext uri="{FF2B5EF4-FFF2-40B4-BE49-F238E27FC236}">
                  <a16:creationId xmlns:a16="http://schemas.microsoft.com/office/drawing/2014/main" id="{AC5A4970-E983-1A91-67F5-CE05B214B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7242" y="3521687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51294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06101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95162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14324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510278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582715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3524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3191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486794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2213376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  <a:stCxn id="56" idx="3"/>
              <a:endCxn id="108" idx="0"/>
            </p:cNvCxnSpPr>
            <p:nvPr/>
          </p:nvCxnSpPr>
          <p:spPr>
            <a:xfrm>
              <a:off x="7496772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 flipV="1">
              <a:off x="7546946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962683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8089906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7709152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2268900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105879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845664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EF2E98-20BD-DEF2-E552-F726C3ADC377}"/>
                </a:ext>
              </a:extLst>
            </p:cNvPr>
            <p:cNvSpPr txBox="1"/>
            <p:nvPr/>
          </p:nvSpPr>
          <p:spPr>
            <a:xfrm>
              <a:off x="1812745" y="1008589"/>
              <a:ext cx="16110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Primary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Site</a:t>
              </a: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9E1F283C-2EF3-2E90-3ECA-8EF55587A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7575" y="965933"/>
              <a:ext cx="412833" cy="4128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017B65-4A87-78A4-34D7-056F11F87AE0}"/>
              </a:ext>
            </a:extLst>
          </p:cNvPr>
          <p:cNvSpPr txBox="1"/>
          <p:nvPr/>
        </p:nvSpPr>
        <p:spPr>
          <a:xfrm>
            <a:off x="-4473" y="6586486"/>
            <a:ext cx="10781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https://learn.microsoft.com/en-us/azure/azure-vmware/media/vmware-srm-vsphere-replication/vmware-site-recovery-manager-diagram.png</a:t>
            </a:r>
          </a:p>
        </p:txBody>
      </p:sp>
    </p:spTree>
    <p:extLst>
      <p:ext uri="{BB962C8B-B14F-4D97-AF65-F5344CB8AC3E}">
        <p14:creationId xmlns:p14="http://schemas.microsoft.com/office/powerpoint/2010/main" val="2424354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egoeUI"/>
              </a:rPr>
              <a:t>Quickstarts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9243230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ABD733-2EDD-0627-690C-77D2C015CE50}"/>
              </a:ext>
            </a:extLst>
          </p:cNvPr>
          <p:cNvGrpSpPr/>
          <p:nvPr/>
        </p:nvGrpSpPr>
        <p:grpSpPr>
          <a:xfrm>
            <a:off x="125192" y="79486"/>
            <a:ext cx="9633602" cy="5548194"/>
            <a:chOff x="307755" y="313402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0" y="108143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3" y="1081435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313402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59905" y="107645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9063" y="173377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04499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38049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66390" y="1697482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452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04888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412689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39540" y="2167579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3581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1618147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2518222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14363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557966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210620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2358538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257945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138217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7106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03766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057761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043863" y="2506133"/>
              <a:ext cx="17881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6448560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91332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6145327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7209538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6605788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7167454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7935066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73955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7840712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2445809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5698433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1AA39EF-4ADB-2DC0-B871-6850ABA04EE1}"/>
              </a:ext>
            </a:extLst>
          </p:cNvPr>
          <p:cNvSpPr txBox="1"/>
          <p:nvPr/>
        </p:nvSpPr>
        <p:spPr>
          <a:xfrm>
            <a:off x="-6552" y="6583904"/>
            <a:ext cx="9765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https://learn.microsoft.com/en-us/azure/azure-vmware/media/zerto-disaster-recovery/zerto-disaster-recovery-scenario-1-diagram.png</a:t>
            </a:r>
          </a:p>
        </p:txBody>
      </p:sp>
    </p:spTree>
    <p:extLst>
      <p:ext uri="{BB962C8B-B14F-4D97-AF65-F5344CB8AC3E}">
        <p14:creationId xmlns:p14="http://schemas.microsoft.com/office/powerpoint/2010/main" val="183273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6F398-837C-F461-609D-F87AA7134A2E}"/>
              </a:ext>
            </a:extLst>
          </p:cNvPr>
          <p:cNvGrpSpPr/>
          <p:nvPr/>
        </p:nvGrpSpPr>
        <p:grpSpPr>
          <a:xfrm>
            <a:off x="84653" y="93663"/>
            <a:ext cx="10059763" cy="5548194"/>
            <a:chOff x="736783" y="313402"/>
            <a:chExt cx="10059763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62944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6783" y="313402"/>
              <a:ext cx="10059763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6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398446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900264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33226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15094" y="107645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252" y="173377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859688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8193238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21579" y="1697482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41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2760077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67878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412789" y="2167579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08770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2473336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3373411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859526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928299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865500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933442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892302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987618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355428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424201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361402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429344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388204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483520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872351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669552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16219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35381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431335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413155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65809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3213727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2113134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93406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32295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8955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12950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899052" y="2506133"/>
              <a:ext cx="17882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7303749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146521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7000516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8064727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7460977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8022643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8790255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529144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8695901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3300998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6553622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DCDC-8FA5-14D3-DE56-347C4BF81031}"/>
                </a:ext>
              </a:extLst>
            </p:cNvPr>
            <p:cNvSpPr txBox="1"/>
            <p:nvPr/>
          </p:nvSpPr>
          <p:spPr>
            <a:xfrm>
              <a:off x="1731873" y="11137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EC734BCE-7AA7-B0A3-5165-DCA141BE9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703" y="1071059"/>
              <a:ext cx="412833" cy="41283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76FBCBC-0455-2040-50C2-2E66FDEA515F}"/>
              </a:ext>
            </a:extLst>
          </p:cNvPr>
          <p:cNvSpPr txBox="1"/>
          <p:nvPr/>
        </p:nvSpPr>
        <p:spPr>
          <a:xfrm>
            <a:off x="0" y="6581001"/>
            <a:ext cx="106822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https://learn.microsoft.com/en-us/azure/azure-vmware/media/zerto-disaster-recovery/zerto-disaster-recovery-scenario-2-diagram.png</a:t>
            </a:r>
          </a:p>
        </p:txBody>
      </p:sp>
    </p:spTree>
    <p:extLst>
      <p:ext uri="{BB962C8B-B14F-4D97-AF65-F5344CB8AC3E}">
        <p14:creationId xmlns:p14="http://schemas.microsoft.com/office/powerpoint/2010/main" val="26628117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FB24FD9-E58C-2D0A-96A1-D1327426A9CE}"/>
              </a:ext>
            </a:extLst>
          </p:cNvPr>
          <p:cNvGrpSpPr/>
          <p:nvPr/>
        </p:nvGrpSpPr>
        <p:grpSpPr>
          <a:xfrm>
            <a:off x="88491" y="100750"/>
            <a:ext cx="10059763" cy="5548194"/>
            <a:chOff x="736783" y="313402"/>
            <a:chExt cx="10059763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62944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6783" y="313402"/>
              <a:ext cx="10059763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6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398446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41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2760077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67878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412789" y="2167579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08770" y="1656164"/>
              <a:ext cx="457550" cy="45755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355428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424201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361402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429344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388204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483520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872351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727158" y="3744680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35381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65809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3213727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2113134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93406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2295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58955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12950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899052" y="2506133"/>
              <a:ext cx="17882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3300998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DCDC-8FA5-14D3-DE56-347C4BF81031}"/>
                </a:ext>
              </a:extLst>
            </p:cNvPr>
            <p:cNvSpPr txBox="1"/>
            <p:nvPr/>
          </p:nvSpPr>
          <p:spPr>
            <a:xfrm>
              <a:off x="1731873" y="11137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EC734BCE-7AA7-B0A3-5165-DCA141BE9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6703" y="1071059"/>
              <a:ext cx="412833" cy="41283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DECA67-B0C7-5E6E-4058-7B37BB2EA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48720" y="3614211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EEFFB5-7BF5-1A45-AF8E-3C97600037F1}"/>
                </a:ext>
              </a:extLst>
            </p:cNvPr>
            <p:cNvSpPr txBox="1"/>
            <p:nvPr/>
          </p:nvSpPr>
          <p:spPr>
            <a:xfrm>
              <a:off x="7814700" y="3772466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3" name="Picture 2" descr="Storage - Blob | Microsoft Azure Mono">
              <a:extLst>
                <a:ext uri="{FF2B5EF4-FFF2-40B4-BE49-F238E27FC236}">
                  <a16:creationId xmlns:a16="http://schemas.microsoft.com/office/drawing/2014/main" id="{14A40612-83C2-6CBA-2E95-403726A53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6215" y="3673600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9CC0EF-5742-221A-B0F7-88593F442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013113" y="2830932"/>
              <a:ext cx="628650" cy="314325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037D2929-6B0B-F240-4217-1F77BE8415AE}"/>
                </a:ext>
              </a:extLst>
            </p:cNvPr>
            <p:cNvCxnSpPr>
              <a:cxnSpLocks/>
              <a:stCxn id="15" idx="2"/>
              <a:endCxn id="9" idx="0"/>
            </p:cNvCxnSpPr>
            <p:nvPr/>
          </p:nvCxnSpPr>
          <p:spPr>
            <a:xfrm>
              <a:off x="8327438" y="3145257"/>
              <a:ext cx="0" cy="46895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9F3ACF-97BD-EDB1-9A38-91F90962991F}"/>
                </a:ext>
              </a:extLst>
            </p:cNvPr>
            <p:cNvSpPr txBox="1"/>
            <p:nvPr/>
          </p:nvSpPr>
          <p:spPr>
            <a:xfrm>
              <a:off x="6872768" y="523284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9B0051-8138-BF1E-C852-BF7A75989FB5}"/>
                </a:ext>
              </a:extLst>
            </p:cNvPr>
            <p:cNvSpPr txBox="1"/>
            <p:nvPr/>
          </p:nvSpPr>
          <p:spPr>
            <a:xfrm>
              <a:off x="7878742" y="523284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CC2A85-A5E4-87F7-9674-FEC1EEED43D9}"/>
                </a:ext>
              </a:extLst>
            </p:cNvPr>
            <p:cNvSpPr txBox="1"/>
            <p:nvPr/>
          </p:nvSpPr>
          <p:spPr>
            <a:xfrm>
              <a:off x="8905544" y="524217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291C22-9B43-A74A-1F14-B6E03B9435DD}"/>
                </a:ext>
              </a:extLst>
            </p:cNvPr>
            <p:cNvSpPr txBox="1"/>
            <p:nvPr/>
          </p:nvSpPr>
          <p:spPr>
            <a:xfrm>
              <a:off x="8025339" y="20746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Cloud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(ZCA)</a:t>
              </a:r>
            </a:p>
          </p:txBody>
        </p:sp>
        <p:cxnSp>
          <p:nvCxnSpPr>
            <p:cNvPr id="55" name="Connector: Elbow 61">
              <a:extLst>
                <a:ext uri="{FF2B5EF4-FFF2-40B4-BE49-F238E27FC236}">
                  <a16:creationId xmlns:a16="http://schemas.microsoft.com/office/drawing/2014/main" id="{64ED8C62-7233-F237-597E-016293F3ABD9}"/>
                </a:ext>
              </a:extLst>
            </p:cNvPr>
            <p:cNvCxnSpPr>
              <a:cxnSpLocks/>
              <a:stCxn id="53" idx="1"/>
              <a:endCxn id="9" idx="1"/>
            </p:cNvCxnSpPr>
            <p:nvPr/>
          </p:nvCxnSpPr>
          <p:spPr>
            <a:xfrm rot="10800000" flipH="1">
              <a:off x="6767718" y="3869905"/>
              <a:ext cx="481001" cy="1110748"/>
            </a:xfrm>
            <a:prstGeom prst="bentConnector3">
              <a:avLst>
                <a:gd name="adj1" fmla="val -47526"/>
              </a:avLst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Virtual Machines 2" descr="Virtual Machines">
              <a:extLst>
                <a:ext uri="{FF2B5EF4-FFF2-40B4-BE49-F238E27FC236}">
                  <a16:creationId xmlns:a16="http://schemas.microsoft.com/office/drawing/2014/main" id="{A8410929-05E6-084F-E7A9-BEBF3776A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53979" y="4777723"/>
              <a:ext cx="451947" cy="451947"/>
            </a:xfrm>
            <a:prstGeom prst="rect">
              <a:avLst/>
            </a:prstGeom>
          </p:spPr>
        </p:pic>
        <p:pic>
          <p:nvPicPr>
            <p:cNvPr id="40" name="Graphic 39" descr="Medal with solid fill">
              <a:extLst>
                <a:ext uri="{FF2B5EF4-FFF2-40B4-BE49-F238E27FC236}">
                  <a16:creationId xmlns:a16="http://schemas.microsoft.com/office/drawing/2014/main" id="{F587E387-C9F7-B15E-8F57-6DC45FD93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1541" y="4664239"/>
              <a:ext cx="341057" cy="341057"/>
            </a:xfrm>
            <a:prstGeom prst="rect">
              <a:avLst/>
            </a:prstGeom>
          </p:spPr>
        </p:pic>
        <p:pic>
          <p:nvPicPr>
            <p:cNvPr id="72" name="Virtual Machines 2" descr="Virtual Machines">
              <a:extLst>
                <a:ext uri="{FF2B5EF4-FFF2-40B4-BE49-F238E27FC236}">
                  <a16:creationId xmlns:a16="http://schemas.microsoft.com/office/drawing/2014/main" id="{211B7F11-64A2-24E1-9374-BA6183830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061767" y="4777722"/>
              <a:ext cx="451947" cy="451947"/>
            </a:xfrm>
            <a:prstGeom prst="rect">
              <a:avLst/>
            </a:prstGeom>
          </p:spPr>
        </p:pic>
        <p:pic>
          <p:nvPicPr>
            <p:cNvPr id="44" name="Graphic 43" descr="Medal with solid fill">
              <a:extLst>
                <a:ext uri="{FF2B5EF4-FFF2-40B4-BE49-F238E27FC236}">
                  <a16:creationId xmlns:a16="http://schemas.microsoft.com/office/drawing/2014/main" id="{34C14CF6-C945-643A-BA17-4C65D7854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46684" y="4681681"/>
              <a:ext cx="341057" cy="341057"/>
            </a:xfrm>
            <a:prstGeom prst="rect">
              <a:avLst/>
            </a:prstGeom>
          </p:spPr>
        </p:pic>
        <p:pic>
          <p:nvPicPr>
            <p:cNvPr id="73" name="Virtual Machines 2" descr="Virtual Machines">
              <a:extLst>
                <a:ext uri="{FF2B5EF4-FFF2-40B4-BE49-F238E27FC236}">
                  <a16:creationId xmlns:a16="http://schemas.microsoft.com/office/drawing/2014/main" id="{26788FC3-0FEC-3F69-C02B-B1D13668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118800" y="4790229"/>
              <a:ext cx="451947" cy="451947"/>
            </a:xfrm>
            <a:prstGeom prst="rect">
              <a:avLst/>
            </a:prstGeom>
          </p:spPr>
        </p:pic>
        <p:pic>
          <p:nvPicPr>
            <p:cNvPr id="51" name="Graphic 50" descr="Medal with solid fill">
              <a:extLst>
                <a:ext uri="{FF2B5EF4-FFF2-40B4-BE49-F238E27FC236}">
                  <a16:creationId xmlns:a16="http://schemas.microsoft.com/office/drawing/2014/main" id="{9FA81BA4-8B5B-15A8-1AEB-E84864D6F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00860" y="4681681"/>
              <a:ext cx="341057" cy="341057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8CCD2D6-5968-3941-2140-6A80398FA22D}"/>
                </a:ext>
              </a:extLst>
            </p:cNvPr>
            <p:cNvSpPr txBox="1"/>
            <p:nvPr/>
          </p:nvSpPr>
          <p:spPr>
            <a:xfrm>
              <a:off x="5150887" y="4258488"/>
              <a:ext cx="116042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Rehydration to Azure VMs and Azure Managed Disks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63F083-1BFD-AD9E-16FD-4BFA4A1F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67719" y="4536634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グラフィックス 39" descr="Azure Virtual Network">
              <a:extLst>
                <a:ext uri="{FF2B5EF4-FFF2-40B4-BE49-F238E27FC236}">
                  <a16:creationId xmlns:a16="http://schemas.microsoft.com/office/drawing/2014/main" id="{336DA073-68B2-69C7-DFFB-E237B3782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514064" y="1765844"/>
              <a:ext cx="411950" cy="34493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6B1C3A-DA79-A8C3-085F-2BA833531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50198" y="1698180"/>
              <a:ext cx="3954480" cy="3830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46F609-6C85-C8B3-2206-9E195B34B463}"/>
                </a:ext>
              </a:extLst>
            </p:cNvPr>
            <p:cNvSpPr txBox="1"/>
            <p:nvPr/>
          </p:nvSpPr>
          <p:spPr>
            <a:xfrm>
              <a:off x="7014073" y="1888437"/>
              <a:ext cx="71654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 flipV="1">
              <a:off x="2473336" y="3124167"/>
              <a:ext cx="5552003" cy="10437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15" idx="1"/>
            </p:cNvCxnSpPr>
            <p:nvPr/>
          </p:nvCxnSpPr>
          <p:spPr>
            <a:xfrm>
              <a:off x="3373411" y="2988095"/>
              <a:ext cx="4639702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4B8E8A-1981-6A7A-1873-1A479216D2D3}"/>
              </a:ext>
            </a:extLst>
          </p:cNvPr>
          <p:cNvSpPr txBox="1"/>
          <p:nvPr/>
        </p:nvSpPr>
        <p:spPr>
          <a:xfrm>
            <a:off x="0" y="6581001"/>
            <a:ext cx="10111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https://learn.microsoft.com/en-us/azure/azure-vmware/media/zerto-disaster-recovery/zerto-disaster-recovery-scenario-3-diagram.png</a:t>
            </a:r>
          </a:p>
        </p:txBody>
      </p:sp>
    </p:spTree>
    <p:extLst>
      <p:ext uri="{BB962C8B-B14F-4D97-AF65-F5344CB8AC3E}">
        <p14:creationId xmlns:p14="http://schemas.microsoft.com/office/powerpoint/2010/main" val="41762078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BDDABD9-5EE0-553C-56F7-C9AE23A99CFF}"/>
              </a:ext>
            </a:extLst>
          </p:cNvPr>
          <p:cNvGrpSpPr/>
          <p:nvPr/>
        </p:nvGrpSpPr>
        <p:grpSpPr>
          <a:xfrm>
            <a:off x="200424" y="100002"/>
            <a:ext cx="9839070" cy="6136482"/>
            <a:chOff x="121470" y="170886"/>
            <a:chExt cx="9839070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6938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73" y="148883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93977" y="1488836"/>
              <a:ext cx="230941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81559" y="170886"/>
              <a:ext cx="4878981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077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706747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64258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9088" y="1483860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8246" y="2141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23682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57232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85573" y="210488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8635" y="210558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24071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25801" y="2575575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9842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23520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92293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29494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97436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56296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51612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19422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88195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25396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93338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52198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47514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1991466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80213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9375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95329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780024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1848199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6063200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4715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643574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1038873" y="2914129"/>
              <a:ext cx="9132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441538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2368487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2456073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1288381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1420358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785884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2117238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7472247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7861376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8018907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6720854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6841881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7614557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5949318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6471346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5744569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6218357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470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7673645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F3E44E-7123-A432-ED85-2DA87CEF9E30}"/>
              </a:ext>
            </a:extLst>
          </p:cNvPr>
          <p:cNvSpPr txBox="1"/>
          <p:nvPr/>
        </p:nvSpPr>
        <p:spPr>
          <a:xfrm>
            <a:off x="0" y="6583909"/>
            <a:ext cx="100394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https://learn.microsoft.com/en-us/azure/azure-vmware/media/jetstream-disaster-recovery/jetstream-on-premises-to-cloud-diagram.png</a:t>
            </a:r>
          </a:p>
        </p:txBody>
      </p:sp>
    </p:spTree>
    <p:extLst>
      <p:ext uri="{BB962C8B-B14F-4D97-AF65-F5344CB8AC3E}">
        <p14:creationId xmlns:p14="http://schemas.microsoft.com/office/powerpoint/2010/main" val="25791597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738131-711B-8DC4-F9FD-537421395BB3}"/>
              </a:ext>
            </a:extLst>
          </p:cNvPr>
          <p:cNvGrpSpPr/>
          <p:nvPr/>
        </p:nvGrpSpPr>
        <p:grpSpPr>
          <a:xfrm>
            <a:off x="109844" y="107091"/>
            <a:ext cx="10092109" cy="6136482"/>
            <a:chOff x="960449" y="170886"/>
            <a:chExt cx="10092109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8955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60449" y="170886"/>
              <a:ext cx="10092109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584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595254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156275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9237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71105" y="1483860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0263" y="2141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115699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8449249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77590" y="210488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652" y="210558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3016088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635878" y="2575575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31859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115537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84310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121511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89453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148313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243629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611439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80212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617413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85355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644215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739531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083483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972230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91392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87346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872041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40216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9237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7155217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732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1735591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2130890" y="2914129"/>
              <a:ext cx="9133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1533555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3460504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3548090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2380398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2512375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1877901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3209255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8564264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8953393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9110924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7812871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7933898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8706574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7041335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7563363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6836586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7310374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3487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8765662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DDD8B8-75C4-B51D-8141-585C60EAAE67}"/>
                </a:ext>
              </a:extLst>
            </p:cNvPr>
            <p:cNvSpPr txBox="1"/>
            <p:nvPr/>
          </p:nvSpPr>
          <p:spPr>
            <a:xfrm>
              <a:off x="1996810" y="152202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313115E2-9D8A-2643-699B-47EAC741A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1640" y="1479364"/>
              <a:ext cx="412833" cy="41283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E0E0AA9-1D54-E457-CE2F-D3A5645C485A}"/>
              </a:ext>
            </a:extLst>
          </p:cNvPr>
          <p:cNvSpPr txBox="1"/>
          <p:nvPr/>
        </p:nvSpPr>
        <p:spPr>
          <a:xfrm>
            <a:off x="0" y="6583909"/>
            <a:ext cx="10419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https://learn.microsoft.com/en-us/azure/azure-vmware/media/jetstream-disaster-recovery/jetstream-cloud-to-cloud-diagram.png</a:t>
            </a:r>
          </a:p>
        </p:txBody>
      </p:sp>
    </p:spTree>
    <p:extLst>
      <p:ext uri="{BB962C8B-B14F-4D97-AF65-F5344CB8AC3E}">
        <p14:creationId xmlns:p14="http://schemas.microsoft.com/office/powerpoint/2010/main" val="31834232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Operations and monitoring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1272157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Configure VMware Aria Operations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9972507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D4C46E-6F4E-14BC-8997-254F4F26C403}"/>
              </a:ext>
            </a:extLst>
          </p:cNvPr>
          <p:cNvGrpSpPr/>
          <p:nvPr/>
        </p:nvGrpSpPr>
        <p:grpSpPr>
          <a:xfrm>
            <a:off x="77400" y="60264"/>
            <a:ext cx="7468015" cy="6449298"/>
            <a:chOff x="127018" y="102794"/>
            <a:chExt cx="7468015" cy="64492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FEF388E-EA94-C83A-CFB2-918911E33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7468015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DBCF87B6-A546-BF8F-C21F-99027496C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88E1EC-8CC5-9BDB-F77F-0BDD46D0EA9A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41DE63-4401-C1A8-B231-7DDB8E15B998}"/>
                </a:ext>
              </a:extLst>
            </p:cNvPr>
            <p:cNvSpPr txBox="1"/>
            <p:nvPr/>
          </p:nvSpPr>
          <p:spPr>
            <a:xfrm>
              <a:off x="5851688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9D6454-4954-221B-900C-4840A064E07A}"/>
                </a:ext>
              </a:extLst>
            </p:cNvPr>
            <p:cNvSpPr txBox="1"/>
            <p:nvPr/>
          </p:nvSpPr>
          <p:spPr>
            <a:xfrm>
              <a:off x="5861683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E726F63-A533-BDEF-17D5-7F4DA16A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8480" y="3158080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7D5597-AEE7-12BB-A3DA-00BFD401491D}"/>
                </a:ext>
              </a:extLst>
            </p:cNvPr>
            <p:cNvSpPr txBox="1"/>
            <p:nvPr/>
          </p:nvSpPr>
          <p:spPr>
            <a:xfrm>
              <a:off x="4419981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FF154CA2-6C17-35DF-7C6A-101AD520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60803" y="794129"/>
              <a:ext cx="411950" cy="41195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87273CF-A52B-65A7-C771-480C6E38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7707" y="4880621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40DDBC-98CD-A802-1545-6667588BE34C}"/>
                </a:ext>
              </a:extLst>
            </p:cNvPr>
            <p:cNvSpPr txBox="1"/>
            <p:nvPr/>
          </p:nvSpPr>
          <p:spPr>
            <a:xfrm>
              <a:off x="3054747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3B4411-19BF-FCC0-71D4-BCC793409120}"/>
                </a:ext>
              </a:extLst>
            </p:cNvPr>
            <p:cNvSpPr txBox="1"/>
            <p:nvPr/>
          </p:nvSpPr>
          <p:spPr>
            <a:xfrm>
              <a:off x="6005806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33" name="Graphic 3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83942B9-D5E1-98D9-D310-FD4982A47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2968" y="4983351"/>
              <a:ext cx="448567" cy="448567"/>
            </a:xfrm>
            <a:prstGeom prst="rect">
              <a:avLst/>
            </a:prstGeom>
          </p:spPr>
        </p:pic>
        <p:cxnSp>
          <p:nvCxnSpPr>
            <p:cNvPr id="34" name="Connector: Elbow 61">
              <a:extLst>
                <a:ext uri="{FF2B5EF4-FFF2-40B4-BE49-F238E27FC236}">
                  <a16:creationId xmlns:a16="http://schemas.microsoft.com/office/drawing/2014/main" id="{E561F235-3D3D-49D4-AB38-DC74A5FEA58D}"/>
                </a:ext>
              </a:extLst>
            </p:cNvPr>
            <p:cNvCxnSpPr>
              <a:cxnSpLocks/>
              <a:stCxn id="33" idx="0"/>
              <a:endCxn id="8" idx="2"/>
            </p:cNvCxnSpPr>
            <p:nvPr/>
          </p:nvCxnSpPr>
          <p:spPr>
            <a:xfrm flipV="1">
              <a:off x="5747252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61">
              <a:extLst>
                <a:ext uri="{FF2B5EF4-FFF2-40B4-BE49-F238E27FC236}">
                  <a16:creationId xmlns:a16="http://schemas.microsoft.com/office/drawing/2014/main" id="{CA7A3910-CF03-498C-ECE7-050831D23E70}"/>
                </a:ext>
              </a:extLst>
            </p:cNvPr>
            <p:cNvCxnSpPr>
              <a:cxnSpLocks/>
              <a:stCxn id="8" idx="0"/>
              <a:endCxn id="49" idx="2"/>
            </p:cNvCxnSpPr>
            <p:nvPr/>
          </p:nvCxnSpPr>
          <p:spPr>
            <a:xfrm flipV="1">
              <a:off x="5752764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7984D2-3A97-F775-EE87-36182B8909C9}"/>
                </a:ext>
              </a:extLst>
            </p:cNvPr>
            <p:cNvSpPr txBox="1"/>
            <p:nvPr/>
          </p:nvSpPr>
          <p:spPr>
            <a:xfrm>
              <a:off x="6327057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7" name="グラフィックス 37" descr="Azure ExpressRoute">
              <a:extLst>
                <a:ext uri="{FF2B5EF4-FFF2-40B4-BE49-F238E27FC236}">
                  <a16:creationId xmlns:a16="http://schemas.microsoft.com/office/drawing/2014/main" id="{A9E09B63-895B-ECDC-A767-DB20D653F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5347" y="4266690"/>
              <a:ext cx="411950" cy="4119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92A886-9C44-7521-20A7-AF16A231EDCB}"/>
                </a:ext>
              </a:extLst>
            </p:cNvPr>
            <p:cNvSpPr txBox="1"/>
            <p:nvPr/>
          </p:nvSpPr>
          <p:spPr>
            <a:xfrm>
              <a:off x="5860512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43039A02-6B89-37D8-FFB5-594267A1827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324211" y="1174767"/>
              <a:ext cx="1204269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B3A5DD2-23B1-B55B-E322-3D8E89D8B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8480" y="951055"/>
              <a:ext cx="448567" cy="448567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432AB7-A808-A0D3-AEBC-4E818F6CF098}"/>
                </a:ext>
              </a:extLst>
            </p:cNvPr>
            <p:cNvSpPr txBox="1"/>
            <p:nvPr/>
          </p:nvSpPr>
          <p:spPr>
            <a:xfrm>
              <a:off x="5682685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BBBA9C-BFCC-891E-6E5B-E9A9CCBD69FC}"/>
                </a:ext>
              </a:extLst>
            </p:cNvPr>
            <p:cNvSpPr txBox="1"/>
            <p:nvPr/>
          </p:nvSpPr>
          <p:spPr>
            <a:xfrm>
              <a:off x="4684684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A6A4CE-CD04-B1D4-2D1A-36E333CCBED0}"/>
                </a:ext>
              </a:extLst>
            </p:cNvPr>
            <p:cNvSpPr txBox="1"/>
            <p:nvPr/>
          </p:nvSpPr>
          <p:spPr>
            <a:xfrm>
              <a:off x="3831379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5E7E3C-16DE-FB15-C0CB-A37ACC5525D7}"/>
                </a:ext>
              </a:extLst>
            </p:cNvPr>
            <p:cNvSpPr txBox="1"/>
            <p:nvPr/>
          </p:nvSpPr>
          <p:spPr>
            <a:xfrm>
              <a:off x="2752149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C547B5CD-719B-23AF-6F33-746D3E8F9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98551" y="5511566"/>
              <a:ext cx="457550" cy="457550"/>
            </a:xfrm>
            <a:prstGeom prst="rect">
              <a:avLst/>
            </a:prstGeom>
          </p:spPr>
        </p:pic>
        <p:grpSp>
          <p:nvGrpSpPr>
            <p:cNvPr id="69" name="virtual network 1" descr="virtual network, Azure portal">
              <a:extLst>
                <a:ext uri="{FF2B5EF4-FFF2-40B4-BE49-F238E27FC236}">
                  <a16:creationId xmlns:a16="http://schemas.microsoft.com/office/drawing/2014/main" id="{753EF575-24FF-A72A-B944-5F8C856182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90459" y="5610758"/>
              <a:ext cx="328612" cy="328613"/>
              <a:chOff x="5201" y="1382"/>
              <a:chExt cx="207" cy="207"/>
            </a:xfrm>
          </p:grpSpPr>
          <p:sp>
            <p:nvSpPr>
              <p:cNvPr id="76" name="AutoShape 129">
                <a:extLst>
                  <a:ext uri="{FF2B5EF4-FFF2-40B4-BE49-F238E27FC236}">
                    <a16:creationId xmlns:a16="http://schemas.microsoft.com/office/drawing/2014/main" id="{D4B380BD-8573-2C2C-8C0C-4F3E9EE734F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1">
                <a:extLst>
                  <a:ext uri="{FF2B5EF4-FFF2-40B4-BE49-F238E27FC236}">
                    <a16:creationId xmlns:a16="http://schemas.microsoft.com/office/drawing/2014/main" id="{557E3580-CE66-EEAD-F9DA-8087F89C4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2">
                <a:extLst>
                  <a:ext uri="{FF2B5EF4-FFF2-40B4-BE49-F238E27FC236}">
                    <a16:creationId xmlns:a16="http://schemas.microsoft.com/office/drawing/2014/main" id="{75B4A156-A885-EC5E-651F-978BED0AE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3">
                <a:extLst>
                  <a:ext uri="{FF2B5EF4-FFF2-40B4-BE49-F238E27FC236}">
                    <a16:creationId xmlns:a16="http://schemas.microsoft.com/office/drawing/2014/main" id="{7EB996BC-1D9C-1FDC-0A05-5D60800BD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4">
                <a:extLst>
                  <a:ext uri="{FF2B5EF4-FFF2-40B4-BE49-F238E27FC236}">
                    <a16:creationId xmlns:a16="http://schemas.microsoft.com/office/drawing/2014/main" id="{BAB1AC97-54DF-5DF3-65DF-983978FE1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135">
                <a:extLst>
                  <a:ext uri="{FF2B5EF4-FFF2-40B4-BE49-F238E27FC236}">
                    <a16:creationId xmlns:a16="http://schemas.microsoft.com/office/drawing/2014/main" id="{CFB594FE-DE94-CF54-4249-832558576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136">
                <a:extLst>
                  <a:ext uri="{FF2B5EF4-FFF2-40B4-BE49-F238E27FC236}">
                    <a16:creationId xmlns:a16="http://schemas.microsoft.com/office/drawing/2014/main" id="{AAEDEB00-A766-E5F5-8B16-4BB422E42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137">
                <a:extLst>
                  <a:ext uri="{FF2B5EF4-FFF2-40B4-BE49-F238E27FC236}">
                    <a16:creationId xmlns:a16="http://schemas.microsoft.com/office/drawing/2014/main" id="{31770C3F-8002-E695-836C-AB75A71FC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138">
                <a:extLst>
                  <a:ext uri="{FF2B5EF4-FFF2-40B4-BE49-F238E27FC236}">
                    <a16:creationId xmlns:a16="http://schemas.microsoft.com/office/drawing/2014/main" id="{0AA570B2-2372-11DF-638D-73E472F60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139">
                <a:extLst>
                  <a:ext uri="{FF2B5EF4-FFF2-40B4-BE49-F238E27FC236}">
                    <a16:creationId xmlns:a16="http://schemas.microsoft.com/office/drawing/2014/main" id="{351144C8-B385-9F99-FC3B-CFE67343A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140">
                <a:extLst>
                  <a:ext uri="{FF2B5EF4-FFF2-40B4-BE49-F238E27FC236}">
                    <a16:creationId xmlns:a16="http://schemas.microsoft.com/office/drawing/2014/main" id="{75A121E6-9338-4B3C-9581-68BD01089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141">
                <a:extLst>
                  <a:ext uri="{FF2B5EF4-FFF2-40B4-BE49-F238E27FC236}">
                    <a16:creationId xmlns:a16="http://schemas.microsoft.com/office/drawing/2014/main" id="{65C958B4-81CE-5BBC-F516-C2BD3852A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142">
                <a:extLst>
                  <a:ext uri="{FF2B5EF4-FFF2-40B4-BE49-F238E27FC236}">
                    <a16:creationId xmlns:a16="http://schemas.microsoft.com/office/drawing/2014/main" id="{096AE1C1-01F0-F1B6-ECA4-973EE8923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143">
                <a:extLst>
                  <a:ext uri="{FF2B5EF4-FFF2-40B4-BE49-F238E27FC236}">
                    <a16:creationId xmlns:a16="http://schemas.microsoft.com/office/drawing/2014/main" id="{F23D94E2-89C4-E9D2-122C-947352A15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144">
                <a:extLst>
                  <a:ext uri="{FF2B5EF4-FFF2-40B4-BE49-F238E27FC236}">
                    <a16:creationId xmlns:a16="http://schemas.microsoft.com/office/drawing/2014/main" id="{E5C021FD-EAA5-66DF-91CD-2F6B48D85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145">
                <a:extLst>
                  <a:ext uri="{FF2B5EF4-FFF2-40B4-BE49-F238E27FC236}">
                    <a16:creationId xmlns:a16="http://schemas.microsoft.com/office/drawing/2014/main" id="{E9EE4DFF-476B-AFEF-0FD8-958E69EE6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146">
                <a:extLst>
                  <a:ext uri="{FF2B5EF4-FFF2-40B4-BE49-F238E27FC236}">
                    <a16:creationId xmlns:a16="http://schemas.microsoft.com/office/drawing/2014/main" id="{CDC46EBE-12DD-B064-FE9F-491490DF4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147">
                <a:extLst>
                  <a:ext uri="{FF2B5EF4-FFF2-40B4-BE49-F238E27FC236}">
                    <a16:creationId xmlns:a16="http://schemas.microsoft.com/office/drawing/2014/main" id="{05555350-9EE1-1AAB-804B-0BE69885D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148">
                <a:extLst>
                  <a:ext uri="{FF2B5EF4-FFF2-40B4-BE49-F238E27FC236}">
                    <a16:creationId xmlns:a16="http://schemas.microsoft.com/office/drawing/2014/main" id="{E77714CD-8CA2-4760-4CB0-94FF799E1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149">
                <a:extLst>
                  <a:ext uri="{FF2B5EF4-FFF2-40B4-BE49-F238E27FC236}">
                    <a16:creationId xmlns:a16="http://schemas.microsoft.com/office/drawing/2014/main" id="{47141830-9B7F-165E-B5D9-DF3965800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storage 1" descr="storage">
              <a:extLst>
                <a:ext uri="{FF2B5EF4-FFF2-40B4-BE49-F238E27FC236}">
                  <a16:creationId xmlns:a16="http://schemas.microsoft.com/office/drawing/2014/main" id="{6B7E7C80-068A-D9C1-4B68-08967EF09BAB}"/>
                </a:ext>
              </a:extLst>
            </p:cNvPr>
            <p:cNvGrpSpPr/>
            <p:nvPr/>
          </p:nvGrpSpPr>
          <p:grpSpPr>
            <a:xfrm>
              <a:off x="4811083" y="5610758"/>
              <a:ext cx="311390" cy="338724"/>
              <a:chOff x="4501240" y="2176494"/>
              <a:chExt cx="344605" cy="374856"/>
            </a:xfrm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69233AEA-4458-6A41-3007-B20D515EF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92243165-05F5-EDFE-F99C-3BE3C3AB8E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7ED6E165-8AF6-39C4-59F7-B9F126C79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1DD8C397-3E2E-0A03-8F33-F547E1783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71" name="Virtual Data Center" descr="Virtual Data Center">
              <a:extLst>
                <a:ext uri="{FF2B5EF4-FFF2-40B4-BE49-F238E27FC236}">
                  <a16:creationId xmlns:a16="http://schemas.microsoft.com/office/drawing/2014/main" id="{0C90E4A6-3B81-EB22-64B4-5795AE22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40302" y="4919587"/>
              <a:ext cx="457550" cy="45755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9D4CB7E-297C-10A3-A600-6A79FE3C9518}"/>
                </a:ext>
              </a:extLst>
            </p:cNvPr>
            <p:cNvSpPr txBox="1"/>
            <p:nvPr/>
          </p:nvSpPr>
          <p:spPr>
            <a:xfrm>
              <a:off x="967489" y="86129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5DC801-EEAD-5DFD-CE0F-645420F4F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6017" y="747046"/>
              <a:ext cx="3923630" cy="2334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9" name="Graphic 98" descr="Azure VMware Solution Private Cloud">
              <a:extLst>
                <a:ext uri="{FF2B5EF4-FFF2-40B4-BE49-F238E27FC236}">
                  <a16:creationId xmlns:a16="http://schemas.microsoft.com/office/drawing/2014/main" id="{F042ED62-FD0C-3DF5-0598-7223DA41E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2319" y="818637"/>
              <a:ext cx="412833" cy="412833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8CA24A2-3B04-F8C7-96E8-384F813EB825}"/>
                </a:ext>
              </a:extLst>
            </p:cNvPr>
            <p:cNvSpPr txBox="1"/>
            <p:nvPr/>
          </p:nvSpPr>
          <p:spPr>
            <a:xfrm>
              <a:off x="2411636" y="175868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73445C-B531-6245-FF5A-0C41D1408D75}"/>
                </a:ext>
              </a:extLst>
            </p:cNvPr>
            <p:cNvSpPr txBox="1"/>
            <p:nvPr/>
          </p:nvSpPr>
          <p:spPr>
            <a:xfrm>
              <a:off x="1480587" y="1762520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C6CDDBF-2205-A2EA-5C73-98FD4C18A0BA}"/>
                </a:ext>
              </a:extLst>
            </p:cNvPr>
            <p:cNvSpPr txBox="1"/>
            <p:nvPr/>
          </p:nvSpPr>
          <p:spPr>
            <a:xfrm>
              <a:off x="442234" y="175868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03" name="Server" descr="Server">
              <a:extLst>
                <a:ext uri="{FF2B5EF4-FFF2-40B4-BE49-F238E27FC236}">
                  <a16:creationId xmlns:a16="http://schemas.microsoft.com/office/drawing/2014/main" id="{0FBE1CD9-4A75-19BB-9E56-144E2060D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2491" y="1253686"/>
              <a:ext cx="457550" cy="4575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7D357-0D7A-5CFB-67E5-00753CBED0DA}"/>
                </a:ext>
              </a:extLst>
            </p:cNvPr>
            <p:cNvSpPr txBox="1"/>
            <p:nvPr/>
          </p:nvSpPr>
          <p:spPr>
            <a:xfrm>
              <a:off x="566164" y="2663475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FC1AE2D-16C6-A9AE-E0A2-C75FC70FCD48}"/>
                </a:ext>
              </a:extLst>
            </p:cNvPr>
            <p:cNvSpPr txBox="1"/>
            <p:nvPr/>
          </p:nvSpPr>
          <p:spPr>
            <a:xfrm>
              <a:off x="1517019" y="2656122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A3577BF-6462-0E67-C353-AEC03B7E7797}"/>
                </a:ext>
              </a:extLst>
            </p:cNvPr>
            <p:cNvSpPr txBox="1"/>
            <p:nvPr/>
          </p:nvSpPr>
          <p:spPr>
            <a:xfrm>
              <a:off x="2519246" y="2656912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BAFFE7B-9A31-2826-8BD9-2B229BA654A8}"/>
                </a:ext>
              </a:extLst>
            </p:cNvPr>
            <p:cNvSpPr txBox="1"/>
            <p:nvPr/>
          </p:nvSpPr>
          <p:spPr>
            <a:xfrm>
              <a:off x="3440578" y="175700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36051C6-B061-7B70-C4D3-504A4DDB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05480" y="1313336"/>
              <a:ext cx="412833" cy="39658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7AAE2704-4B1C-5041-79AC-898BFFF5A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56056" y="2211617"/>
              <a:ext cx="409682" cy="399985"/>
            </a:xfrm>
            <a:prstGeom prst="rect">
              <a:avLst/>
            </a:prstGeom>
          </p:spPr>
        </p:pic>
        <p:pic>
          <p:nvPicPr>
            <p:cNvPr id="114" name="Picture 4">
              <a:extLst>
                <a:ext uri="{FF2B5EF4-FFF2-40B4-BE49-F238E27FC236}">
                  <a16:creationId xmlns:a16="http://schemas.microsoft.com/office/drawing/2014/main" id="{7B597EAB-D3BF-D2C4-7ED5-453631AAF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882" y="2199151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E91E1835-0D74-A336-2813-31648F691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63905" y="1316608"/>
              <a:ext cx="412833" cy="398917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BB43581-38E4-F674-D82E-B92ED636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18822" y="1271833"/>
              <a:ext cx="412833" cy="432626"/>
            </a:xfrm>
            <a:prstGeom prst="rect">
              <a:avLst/>
            </a:prstGeom>
          </p:spPr>
        </p:pic>
        <p:pic>
          <p:nvPicPr>
            <p:cNvPr id="117" name="Picture 11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242C0A4-2615-6802-DFB6-D5DE211EC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4" y="2209561"/>
              <a:ext cx="391996" cy="404095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182C7F-CAED-D6DD-A4EE-78EA6A50C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847515" y="5566993"/>
              <a:ext cx="412833" cy="398917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5323FA1-AF71-153C-AF9C-DC5CD566A6D7}"/>
                </a:ext>
              </a:extLst>
            </p:cNvPr>
            <p:cNvSpPr txBox="1"/>
            <p:nvPr/>
          </p:nvSpPr>
          <p:spPr>
            <a:xfrm>
              <a:off x="6528449" y="6015909"/>
              <a:ext cx="7734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Aria Operations</a:t>
              </a:r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A7103C56-C19A-F0B1-403A-727D7F3F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708755" y="5572630"/>
              <a:ext cx="412833" cy="400582"/>
            </a:xfrm>
            <a:prstGeom prst="rect">
              <a:avLst/>
            </a:prstGeom>
          </p:spPr>
        </p:pic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C184AF2-3BFF-2B8D-0FC7-763650B45821}"/>
                </a:ext>
              </a:extLst>
            </p:cNvPr>
            <p:cNvSpPr/>
            <p:nvPr/>
          </p:nvSpPr>
          <p:spPr>
            <a:xfrm>
              <a:off x="4327813" y="1221112"/>
              <a:ext cx="2380942" cy="4621404"/>
            </a:xfrm>
            <a:custGeom>
              <a:avLst/>
              <a:gdLst>
                <a:gd name="connsiteX0" fmla="*/ 2754630 w 2754630"/>
                <a:gd name="connsiteY0" fmla="*/ 4316723 h 4407472"/>
                <a:gd name="connsiteX1" fmla="*/ 1800225 w 2754630"/>
                <a:gd name="connsiteY1" fmla="*/ 4236713 h 4407472"/>
                <a:gd name="connsiteX2" fmla="*/ 1394460 w 2754630"/>
                <a:gd name="connsiteY2" fmla="*/ 2762243 h 4407472"/>
                <a:gd name="connsiteX3" fmla="*/ 1423035 w 2754630"/>
                <a:gd name="connsiteY3" fmla="*/ 1099178 h 4407472"/>
                <a:gd name="connsiteX4" fmla="*/ 1331595 w 2754630"/>
                <a:gd name="connsiteY4" fmla="*/ 59048 h 4407472"/>
                <a:gd name="connsiteX5" fmla="*/ 0 w 2754630"/>
                <a:gd name="connsiteY5" fmla="*/ 121913 h 440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30" h="4407472">
                  <a:moveTo>
                    <a:pt x="2754630" y="4316723"/>
                  </a:moveTo>
                  <a:cubicBezTo>
                    <a:pt x="2390775" y="4406258"/>
                    <a:pt x="2026920" y="4495793"/>
                    <a:pt x="1800225" y="4236713"/>
                  </a:cubicBezTo>
                  <a:cubicBezTo>
                    <a:pt x="1573530" y="3977633"/>
                    <a:pt x="1457325" y="3285165"/>
                    <a:pt x="1394460" y="2762243"/>
                  </a:cubicBezTo>
                  <a:cubicBezTo>
                    <a:pt x="1331595" y="2239320"/>
                    <a:pt x="1433512" y="1549710"/>
                    <a:pt x="1423035" y="1099178"/>
                  </a:cubicBezTo>
                  <a:cubicBezTo>
                    <a:pt x="1412558" y="648646"/>
                    <a:pt x="1568767" y="221925"/>
                    <a:pt x="1331595" y="59048"/>
                  </a:cubicBezTo>
                  <a:cubicBezTo>
                    <a:pt x="1094422" y="-103830"/>
                    <a:pt x="0" y="121913"/>
                    <a:pt x="0" y="121913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4BC9721-8284-7B28-5A85-F9968555EA52}"/>
                </a:ext>
              </a:extLst>
            </p:cNvPr>
            <p:cNvSpPr txBox="1"/>
            <p:nvPr/>
          </p:nvSpPr>
          <p:spPr>
            <a:xfrm>
              <a:off x="2923200" y="4287079"/>
              <a:ext cx="25137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VMware Aria Operations is integrated with Azure VMware Solution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D0CF8D5-3BEA-E716-0DB6-28E18A950F51}"/>
              </a:ext>
            </a:extLst>
          </p:cNvPr>
          <p:cNvSpPr txBox="1"/>
          <p:nvPr/>
        </p:nvSpPr>
        <p:spPr>
          <a:xfrm>
            <a:off x="0" y="6587003"/>
            <a:ext cx="10746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https://learn.microsoft.com/en-us/azure/azure-vmware/media/vrealize-operations-manager/aria-operations-deployment-option-1.png</a:t>
            </a:r>
          </a:p>
        </p:txBody>
      </p:sp>
    </p:spTree>
    <p:extLst>
      <p:ext uri="{BB962C8B-B14F-4D97-AF65-F5344CB8AC3E}">
        <p14:creationId xmlns:p14="http://schemas.microsoft.com/office/powerpoint/2010/main" val="15578253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Infrastructure automation and management section</a:t>
            </a:r>
          </a:p>
        </p:txBody>
      </p:sp>
    </p:spTree>
    <p:extLst>
      <p:ext uri="{BB962C8B-B14F-4D97-AF65-F5344CB8AC3E}">
        <p14:creationId xmlns:p14="http://schemas.microsoft.com/office/powerpoint/2010/main" val="23041374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Enable VMware Cloud Director Service with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36117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TS_20_Blue on White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008575"/>
      </a:accent4>
      <a:accent5>
        <a:srgbClr val="274B47"/>
      </a:accent5>
      <a:accent6>
        <a:srgbClr val="73737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1" id="{3244320C-6DA3-4C51-8D5C-5F899EC62709}" vid="{E18424FC-33FC-4E56-9E4A-43E137DCFF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7838</Words>
  <Application>Microsoft Office PowerPoint</Application>
  <PresentationFormat>Widescreen</PresentationFormat>
  <Paragraphs>2724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106</vt:i4>
      </vt:variant>
    </vt:vector>
  </HeadingPairs>
  <TitlesOfParts>
    <vt:vector size="116" baseType="lpstr">
      <vt:lpstr>Arial</vt:lpstr>
      <vt:lpstr>Calibri</vt:lpstr>
      <vt:lpstr>Calibri Light</vt:lpstr>
      <vt:lpstr>Consolas</vt:lpstr>
      <vt:lpstr>Segoe UI</vt:lpstr>
      <vt:lpstr>Segoe UI Semibold</vt:lpstr>
      <vt:lpstr>SegoeUI</vt:lpstr>
      <vt:lpstr>Wingdings</vt:lpstr>
      <vt:lpstr>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2022-11-23T20:23:56Z</dcterms:created>
  <dcterms:modified xsi:type="dcterms:W3CDTF">2025-02-04T21:55:27Z</dcterms:modified>
</cp:coreProperties>
</file>